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6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3" r:id="rId14"/>
    <p:sldId id="272" r:id="rId15"/>
    <p:sldId id="271" r:id="rId16"/>
    <p:sldId id="274" r:id="rId17"/>
    <p:sldId id="277" r:id="rId18"/>
    <p:sldId id="276" r:id="rId19"/>
    <p:sldId id="275" r:id="rId20"/>
    <p:sldId id="278" r:id="rId21"/>
    <p:sldId id="279" r:id="rId22"/>
    <p:sldId id="280" r:id="rId23"/>
    <p:sldId id="281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Lexend Deca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i+0fOFV7fUictSV4tIlycUpP9M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95" y="11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429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2397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83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3391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541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6741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587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31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943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0390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3492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540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1276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299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884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49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26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5987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7051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4786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5" Type="http://schemas.openxmlformats.org/officeDocument/2006/relationships/image" Target="../media/image29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4.png"/><Relationship Id="rId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6578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5601" r="-11874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5" name="Google Shape;85;p1"/>
          <p:cNvSpPr/>
          <p:nvPr/>
        </p:nvSpPr>
        <p:spPr>
          <a:xfrm>
            <a:off x="1345865" y="2080017"/>
            <a:ext cx="9544272" cy="2636999"/>
          </a:xfrm>
          <a:custGeom>
            <a:avLst/>
            <a:gdLst/>
            <a:ahLst/>
            <a:cxnLst/>
            <a:rect l="l" t="t" r="r" b="b"/>
            <a:pathLst>
              <a:path w="9544272" h="2636999" extrusionOk="0">
                <a:moveTo>
                  <a:pt x="0" y="0"/>
                </a:moveTo>
                <a:lnTo>
                  <a:pt x="9544272" y="0"/>
                </a:lnTo>
                <a:lnTo>
                  <a:pt x="9544272" y="2636999"/>
                </a:lnTo>
                <a:lnTo>
                  <a:pt x="0" y="26369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6" name="Google Shape;86;p1"/>
          <p:cNvSpPr/>
          <p:nvPr/>
        </p:nvSpPr>
        <p:spPr>
          <a:xfrm>
            <a:off x="9082374" y="-843325"/>
            <a:ext cx="10872582" cy="10872582"/>
          </a:xfrm>
          <a:custGeom>
            <a:avLst/>
            <a:gdLst/>
            <a:ahLst/>
            <a:cxnLst/>
            <a:rect l="l" t="t" r="r" b="b"/>
            <a:pathLst>
              <a:path w="10872582" h="10872582" extrusionOk="0">
                <a:moveTo>
                  <a:pt x="0" y="0"/>
                </a:moveTo>
                <a:lnTo>
                  <a:pt x="10872583" y="0"/>
                </a:lnTo>
                <a:lnTo>
                  <a:pt x="10872583" y="10872582"/>
                </a:lnTo>
                <a:lnTo>
                  <a:pt x="0" y="108725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7" name="Google Shape;87;p1"/>
          <p:cNvSpPr/>
          <p:nvPr/>
        </p:nvSpPr>
        <p:spPr>
          <a:xfrm>
            <a:off x="10682418" y="6944334"/>
            <a:ext cx="1043995" cy="1204610"/>
          </a:xfrm>
          <a:custGeom>
            <a:avLst/>
            <a:gdLst/>
            <a:ahLst/>
            <a:cxnLst/>
            <a:rect l="l" t="t" r="r" b="b"/>
            <a:pathLst>
              <a:path w="1043995" h="1204610" extrusionOk="0">
                <a:moveTo>
                  <a:pt x="0" y="0"/>
                </a:moveTo>
                <a:lnTo>
                  <a:pt x="1043995" y="0"/>
                </a:lnTo>
                <a:lnTo>
                  <a:pt x="1043995" y="1204609"/>
                </a:lnTo>
                <a:lnTo>
                  <a:pt x="0" y="12046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8" name="Google Shape;88;p1"/>
          <p:cNvSpPr/>
          <p:nvPr/>
        </p:nvSpPr>
        <p:spPr>
          <a:xfrm>
            <a:off x="9504223" y="7233383"/>
            <a:ext cx="543156" cy="626511"/>
          </a:xfrm>
          <a:custGeom>
            <a:avLst/>
            <a:gdLst/>
            <a:ahLst/>
            <a:cxnLst/>
            <a:rect l="l" t="t" r="r" b="b"/>
            <a:pathLst>
              <a:path w="543156" h="626511" extrusionOk="0">
                <a:moveTo>
                  <a:pt x="0" y="0"/>
                </a:moveTo>
                <a:lnTo>
                  <a:pt x="543156" y="0"/>
                </a:lnTo>
                <a:lnTo>
                  <a:pt x="543156" y="626511"/>
                </a:lnTo>
                <a:lnTo>
                  <a:pt x="0" y="6265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5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9" name="Google Shape;89;p1"/>
          <p:cNvSpPr/>
          <p:nvPr/>
        </p:nvSpPr>
        <p:spPr>
          <a:xfrm>
            <a:off x="10474699" y="6435680"/>
            <a:ext cx="415438" cy="473500"/>
          </a:xfrm>
          <a:custGeom>
            <a:avLst/>
            <a:gdLst/>
            <a:ahLst/>
            <a:cxnLst/>
            <a:rect l="l" t="t" r="r" b="b"/>
            <a:pathLst>
              <a:path w="415438" h="473500" extrusionOk="0">
                <a:moveTo>
                  <a:pt x="0" y="0"/>
                </a:moveTo>
                <a:lnTo>
                  <a:pt x="415438" y="0"/>
                </a:lnTo>
                <a:lnTo>
                  <a:pt x="415438" y="473500"/>
                </a:lnTo>
                <a:lnTo>
                  <a:pt x="0" y="47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55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0" name="Google Shape;90;p1"/>
          <p:cNvSpPr/>
          <p:nvPr/>
        </p:nvSpPr>
        <p:spPr>
          <a:xfrm>
            <a:off x="11170358" y="1772455"/>
            <a:ext cx="887662" cy="965347"/>
          </a:xfrm>
          <a:custGeom>
            <a:avLst/>
            <a:gdLst/>
            <a:ahLst/>
            <a:cxnLst/>
            <a:rect l="l" t="t" r="r" b="b"/>
            <a:pathLst>
              <a:path w="887662" h="965347" extrusionOk="0">
                <a:moveTo>
                  <a:pt x="0" y="0"/>
                </a:moveTo>
                <a:lnTo>
                  <a:pt x="887662" y="0"/>
                </a:lnTo>
                <a:lnTo>
                  <a:pt x="887662" y="965347"/>
                </a:lnTo>
                <a:lnTo>
                  <a:pt x="0" y="9653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 amt="55000"/>
            </a:blip>
            <a:stretch>
              <a:fillRect l="-145710" t="-242829" r="-144046" b="-1558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1" name="Google Shape;91;p1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2" name="Google Shape;92;p1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3" name="Google Shape;93;p1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4" name="Google Shape;94;p1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5" name="Google Shape;95;p1"/>
          <p:cNvSpPr txBox="1"/>
          <p:nvPr/>
        </p:nvSpPr>
        <p:spPr>
          <a:xfrm>
            <a:off x="1400686" y="5369479"/>
            <a:ext cx="6442223" cy="1656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5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8" b="0" i="0" u="none" strike="noStrike" cap="none" dirty="0">
                <a:solidFill>
                  <a:srgbClr val="ECC993"/>
                </a:solidFill>
                <a:latin typeface="Lexend Deca"/>
                <a:ea typeface="Lexend Deca"/>
                <a:cs typeface="Lexend Deca"/>
                <a:sym typeface="Lexend Deca"/>
              </a:rPr>
              <a:t>ROUND 2</a:t>
            </a:r>
            <a:endParaRPr dirty="0"/>
          </a:p>
          <a:p>
            <a:pPr marL="0" marR="0" lvl="0" indent="0" algn="l" rtl="0">
              <a:lnSpc>
                <a:spcPct val="105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8" b="0" i="0" u="none" strike="noStrike" cap="none" dirty="0">
                <a:solidFill>
                  <a:srgbClr val="ECC993"/>
                </a:solidFill>
                <a:latin typeface="Lexend Deca"/>
                <a:ea typeface="Lexend Deca"/>
                <a:cs typeface="Lexend Deca"/>
                <a:sym typeface="Lexend Deca"/>
              </a:rPr>
              <a:t>CASE STUDY</a:t>
            </a:r>
            <a:endParaRPr dirty="0"/>
          </a:p>
        </p:txBody>
      </p:sp>
      <p:sp>
        <p:nvSpPr>
          <p:cNvPr id="96" name="Google Shape;96;p1"/>
          <p:cNvSpPr txBox="1"/>
          <p:nvPr/>
        </p:nvSpPr>
        <p:spPr>
          <a:xfrm>
            <a:off x="1098472" y="7678564"/>
            <a:ext cx="3475607" cy="61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4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23" b="0" i="0" u="none" strike="noStrike" cap="none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Billy Truong</a:t>
            </a:r>
          </a:p>
        </p:txBody>
      </p:sp>
      <p:sp>
        <p:nvSpPr>
          <p:cNvPr id="98" name="Google Shape;98;p1"/>
          <p:cNvSpPr/>
          <p:nvPr/>
        </p:nvSpPr>
        <p:spPr>
          <a:xfrm rot="5400000">
            <a:off x="3014256" y="2339330"/>
            <a:ext cx="426934" cy="5208537"/>
          </a:xfrm>
          <a:custGeom>
            <a:avLst/>
            <a:gdLst/>
            <a:ahLst/>
            <a:cxnLst/>
            <a:rect l="l" t="t" r="r" b="b"/>
            <a:pathLst>
              <a:path w="426934" h="5208537" extrusionOk="0">
                <a:moveTo>
                  <a:pt x="0" y="0"/>
                </a:moveTo>
                <a:lnTo>
                  <a:pt x="426934" y="0"/>
                </a:lnTo>
                <a:lnTo>
                  <a:pt x="426934" y="5208537"/>
                </a:lnTo>
                <a:lnTo>
                  <a:pt x="0" y="5208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l="-1412258" t="-30830" r="-418243" b="-2744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9" name="Google Shape;99;p1"/>
          <p:cNvSpPr/>
          <p:nvPr/>
        </p:nvSpPr>
        <p:spPr>
          <a:xfrm>
            <a:off x="5497305" y="4612968"/>
            <a:ext cx="473283" cy="661262"/>
          </a:xfrm>
          <a:custGeom>
            <a:avLst/>
            <a:gdLst/>
            <a:ahLst/>
            <a:cxnLst/>
            <a:rect l="l" t="t" r="r" b="b"/>
            <a:pathLst>
              <a:path w="473283" h="661262" extrusionOk="0">
                <a:moveTo>
                  <a:pt x="0" y="0"/>
                </a:moveTo>
                <a:lnTo>
                  <a:pt x="473283" y="0"/>
                </a:lnTo>
                <a:lnTo>
                  <a:pt x="473283" y="661261"/>
                </a:lnTo>
                <a:lnTo>
                  <a:pt x="0" y="661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 amt="58999"/>
            </a:blip>
            <a:stretch>
              <a:fillRect l="-146903" t="-181777" r="-14678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0" name="Google Shape;100;p1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1" name="Google Shape;101;p1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1648568" y="-1533293"/>
            <a:ext cx="20617067" cy="13347306"/>
            <a:chOff x="0" y="0"/>
            <a:chExt cx="27489423" cy="17796409"/>
          </a:xfrm>
        </p:grpSpPr>
        <p:sp>
          <p:nvSpPr>
            <p:cNvPr id="130" name="Google Shape;130;p3"/>
            <p:cNvSpPr/>
            <p:nvPr/>
          </p:nvSpPr>
          <p:spPr>
            <a:xfrm rot="856615">
              <a:off x="19735523" y="11993570"/>
              <a:ext cx="4609241" cy="5316600"/>
            </a:xfrm>
            <a:custGeom>
              <a:avLst/>
              <a:gdLst/>
              <a:ahLst/>
              <a:cxnLst/>
              <a:rect l="l" t="t" r="r" b="b"/>
              <a:pathLst>
                <a:path w="4609241" h="5316600" extrusionOk="0">
                  <a:moveTo>
                    <a:pt x="0" y="0"/>
                  </a:moveTo>
                  <a:lnTo>
                    <a:pt x="4609241" y="0"/>
                  </a:lnTo>
                  <a:lnTo>
                    <a:pt x="4609241" y="5316600"/>
                  </a:lnTo>
                  <a:lnTo>
                    <a:pt x="0" y="5316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3"/>
            <p:cNvSpPr/>
            <p:nvPr/>
          </p:nvSpPr>
          <p:spPr>
            <a:xfrm rot="856615">
              <a:off x="24562869" y="10823243"/>
              <a:ext cx="2145027" cy="2474215"/>
            </a:xfrm>
            <a:custGeom>
              <a:avLst/>
              <a:gdLst/>
              <a:ahLst/>
              <a:cxnLst/>
              <a:rect l="l" t="t" r="r" b="b"/>
              <a:pathLst>
                <a:path w="2145027" h="2474215" extrusionOk="0">
                  <a:moveTo>
                    <a:pt x="0" y="0"/>
                  </a:moveTo>
                  <a:lnTo>
                    <a:pt x="2145027" y="0"/>
                  </a:lnTo>
                  <a:lnTo>
                    <a:pt x="2145027" y="2474215"/>
                  </a:lnTo>
                  <a:lnTo>
                    <a:pt x="0" y="24742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/>
            <p:nvPr/>
          </p:nvSpPr>
          <p:spPr>
            <a:xfrm rot="856615">
              <a:off x="655170" y="3843405"/>
              <a:ext cx="5167573" cy="5960616"/>
            </a:xfrm>
            <a:custGeom>
              <a:avLst/>
              <a:gdLst/>
              <a:ahLst/>
              <a:cxnLst/>
              <a:rect l="l" t="t" r="r" b="b"/>
              <a:pathLst>
                <a:path w="5167573" h="5960616" extrusionOk="0">
                  <a:moveTo>
                    <a:pt x="0" y="0"/>
                  </a:moveTo>
                  <a:lnTo>
                    <a:pt x="5167573" y="0"/>
                  </a:lnTo>
                  <a:lnTo>
                    <a:pt x="5167573" y="5960615"/>
                  </a:lnTo>
                  <a:lnTo>
                    <a:pt x="0" y="59606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10408" y="12119848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7" y="0"/>
                  </a:lnTo>
                  <a:lnTo>
                    <a:pt x="4319907" y="4982863"/>
                  </a:lnTo>
                  <a:lnTo>
                    <a:pt x="0" y="4982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3"/>
            <p:cNvSpPr/>
            <p:nvPr/>
          </p:nvSpPr>
          <p:spPr>
            <a:xfrm rot="9801329">
              <a:off x="22546390" y="514291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8" y="0"/>
                  </a:lnTo>
                  <a:lnTo>
                    <a:pt x="4319908" y="4982864"/>
                  </a:lnTo>
                  <a:lnTo>
                    <a:pt x="0" y="4982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8381380">
              <a:off x="19541180" y="2377116"/>
              <a:ext cx="1533293" cy="1768600"/>
            </a:xfrm>
            <a:custGeom>
              <a:avLst/>
              <a:gdLst/>
              <a:ahLst/>
              <a:cxnLst/>
              <a:rect l="l" t="t" r="r" b="b"/>
              <a:pathLst>
                <a:path w="1533293" h="1768600" extrusionOk="0">
                  <a:moveTo>
                    <a:pt x="0" y="0"/>
                  </a:moveTo>
                  <a:lnTo>
                    <a:pt x="1533292" y="0"/>
                  </a:lnTo>
                  <a:lnTo>
                    <a:pt x="1533292" y="1768600"/>
                  </a:lnTo>
                  <a:lnTo>
                    <a:pt x="0" y="1768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Google Shape;136;p3"/>
            <p:cNvSpPr/>
            <p:nvPr/>
          </p:nvSpPr>
          <p:spPr>
            <a:xfrm rot="-1699247">
              <a:off x="22792444" y="11376151"/>
              <a:ext cx="1207474" cy="1392780"/>
            </a:xfrm>
            <a:custGeom>
              <a:avLst/>
              <a:gdLst/>
              <a:ahLst/>
              <a:cxnLst/>
              <a:rect l="l" t="t" r="r" b="b"/>
              <a:pathLst>
                <a:path w="1207474" h="1392780" extrusionOk="0">
                  <a:moveTo>
                    <a:pt x="0" y="0"/>
                  </a:moveTo>
                  <a:lnTo>
                    <a:pt x="1207474" y="0"/>
                  </a:lnTo>
                  <a:lnTo>
                    <a:pt x="1207474" y="1392780"/>
                  </a:lnTo>
                  <a:lnTo>
                    <a:pt x="0" y="13927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3"/>
            <p:cNvSpPr/>
            <p:nvPr/>
          </p:nvSpPr>
          <p:spPr>
            <a:xfrm rot="2347825">
              <a:off x="2926045" y="9331060"/>
              <a:ext cx="701683" cy="809366"/>
            </a:xfrm>
            <a:custGeom>
              <a:avLst/>
              <a:gdLst/>
              <a:ahLst/>
              <a:cxnLst/>
              <a:rect l="l" t="t" r="r" b="b"/>
              <a:pathLst>
                <a:path w="701683" h="809366" extrusionOk="0">
                  <a:moveTo>
                    <a:pt x="0" y="0"/>
                  </a:moveTo>
                  <a:lnTo>
                    <a:pt x="701683" y="0"/>
                  </a:lnTo>
                  <a:lnTo>
                    <a:pt x="701683" y="809366"/>
                  </a:lnTo>
                  <a:lnTo>
                    <a:pt x="0" y="809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23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0" y="0"/>
            <a:ext cx="1148345" cy="10287000"/>
          </a:xfrm>
          <a:custGeom>
            <a:avLst/>
            <a:gdLst/>
            <a:ahLst/>
            <a:cxnLst/>
            <a:rect l="l" t="t" r="r" b="b"/>
            <a:pathLst>
              <a:path w="1148345" h="10287000" extrusionOk="0">
                <a:moveTo>
                  <a:pt x="0" y="0"/>
                </a:moveTo>
                <a:lnTo>
                  <a:pt x="1148345" y="0"/>
                </a:lnTo>
                <a:lnTo>
                  <a:pt x="1148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627563" r="-30207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3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3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3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3"/>
          <p:cNvSpPr txBox="1"/>
          <p:nvPr/>
        </p:nvSpPr>
        <p:spPr>
          <a:xfrm>
            <a:off x="1450285" y="1620325"/>
            <a:ext cx="12757525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 dirty="0">
                <a:solidFill>
                  <a:srgbClr val="3B3486"/>
                </a:solidFill>
                <a:latin typeface="Arial"/>
                <a:ea typeface="Arial"/>
                <a:cs typeface="Arial"/>
                <a:sym typeface="Arial"/>
              </a:rPr>
              <a:t>BUSINESS QUESTION 1: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39F408-BF2A-535E-7B08-98728D1FB086}"/>
              </a:ext>
            </a:extLst>
          </p:cNvPr>
          <p:cNvSpPr txBox="1"/>
          <p:nvPr/>
        </p:nvSpPr>
        <p:spPr>
          <a:xfrm>
            <a:off x="1450285" y="2430594"/>
            <a:ext cx="8594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1/ Describe the portrait of customers and provide insights into their behavior</a:t>
            </a:r>
            <a:r>
              <a:rPr lang="en-US" dirty="0"/>
              <a:t> :</a:t>
            </a:r>
          </a:p>
          <a:p>
            <a:pPr marL="342900" indent="-342900">
              <a:buFont typeface="+mj-lt"/>
              <a:buAutoNum type="alphaLcPeriod"/>
            </a:pPr>
            <a:r>
              <a:rPr lang="en-US" dirty="0"/>
              <a:t>Who are the people buying products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7D8B8-F62D-2693-C6BD-ED364E006D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03703" y="3034749"/>
            <a:ext cx="12480594" cy="704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0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1648568" y="-1533293"/>
            <a:ext cx="20617067" cy="13347306"/>
            <a:chOff x="0" y="0"/>
            <a:chExt cx="27489423" cy="17796409"/>
          </a:xfrm>
        </p:grpSpPr>
        <p:sp>
          <p:nvSpPr>
            <p:cNvPr id="130" name="Google Shape;130;p3"/>
            <p:cNvSpPr/>
            <p:nvPr/>
          </p:nvSpPr>
          <p:spPr>
            <a:xfrm rot="856615">
              <a:off x="19735523" y="11993570"/>
              <a:ext cx="4609241" cy="5316600"/>
            </a:xfrm>
            <a:custGeom>
              <a:avLst/>
              <a:gdLst/>
              <a:ahLst/>
              <a:cxnLst/>
              <a:rect l="l" t="t" r="r" b="b"/>
              <a:pathLst>
                <a:path w="4609241" h="5316600" extrusionOk="0">
                  <a:moveTo>
                    <a:pt x="0" y="0"/>
                  </a:moveTo>
                  <a:lnTo>
                    <a:pt x="4609241" y="0"/>
                  </a:lnTo>
                  <a:lnTo>
                    <a:pt x="4609241" y="5316600"/>
                  </a:lnTo>
                  <a:lnTo>
                    <a:pt x="0" y="5316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3"/>
            <p:cNvSpPr/>
            <p:nvPr/>
          </p:nvSpPr>
          <p:spPr>
            <a:xfrm rot="856615">
              <a:off x="24562869" y="10823243"/>
              <a:ext cx="2145027" cy="2474215"/>
            </a:xfrm>
            <a:custGeom>
              <a:avLst/>
              <a:gdLst/>
              <a:ahLst/>
              <a:cxnLst/>
              <a:rect l="l" t="t" r="r" b="b"/>
              <a:pathLst>
                <a:path w="2145027" h="2474215" extrusionOk="0">
                  <a:moveTo>
                    <a:pt x="0" y="0"/>
                  </a:moveTo>
                  <a:lnTo>
                    <a:pt x="2145027" y="0"/>
                  </a:lnTo>
                  <a:lnTo>
                    <a:pt x="2145027" y="2474215"/>
                  </a:lnTo>
                  <a:lnTo>
                    <a:pt x="0" y="24742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/>
            <p:nvPr/>
          </p:nvSpPr>
          <p:spPr>
            <a:xfrm rot="856615">
              <a:off x="655170" y="3843405"/>
              <a:ext cx="5167573" cy="5960616"/>
            </a:xfrm>
            <a:custGeom>
              <a:avLst/>
              <a:gdLst/>
              <a:ahLst/>
              <a:cxnLst/>
              <a:rect l="l" t="t" r="r" b="b"/>
              <a:pathLst>
                <a:path w="5167573" h="5960616" extrusionOk="0">
                  <a:moveTo>
                    <a:pt x="0" y="0"/>
                  </a:moveTo>
                  <a:lnTo>
                    <a:pt x="5167573" y="0"/>
                  </a:lnTo>
                  <a:lnTo>
                    <a:pt x="5167573" y="5960615"/>
                  </a:lnTo>
                  <a:lnTo>
                    <a:pt x="0" y="59606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10408" y="12119848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7" y="0"/>
                  </a:lnTo>
                  <a:lnTo>
                    <a:pt x="4319907" y="4982863"/>
                  </a:lnTo>
                  <a:lnTo>
                    <a:pt x="0" y="4982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3"/>
            <p:cNvSpPr/>
            <p:nvPr/>
          </p:nvSpPr>
          <p:spPr>
            <a:xfrm rot="9801329">
              <a:off x="22546390" y="514291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8" y="0"/>
                  </a:lnTo>
                  <a:lnTo>
                    <a:pt x="4319908" y="4982864"/>
                  </a:lnTo>
                  <a:lnTo>
                    <a:pt x="0" y="4982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8381380">
              <a:off x="19541180" y="2377116"/>
              <a:ext cx="1533293" cy="1768600"/>
            </a:xfrm>
            <a:custGeom>
              <a:avLst/>
              <a:gdLst/>
              <a:ahLst/>
              <a:cxnLst/>
              <a:rect l="l" t="t" r="r" b="b"/>
              <a:pathLst>
                <a:path w="1533293" h="1768600" extrusionOk="0">
                  <a:moveTo>
                    <a:pt x="0" y="0"/>
                  </a:moveTo>
                  <a:lnTo>
                    <a:pt x="1533292" y="0"/>
                  </a:lnTo>
                  <a:lnTo>
                    <a:pt x="1533292" y="1768600"/>
                  </a:lnTo>
                  <a:lnTo>
                    <a:pt x="0" y="1768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Google Shape;136;p3"/>
            <p:cNvSpPr/>
            <p:nvPr/>
          </p:nvSpPr>
          <p:spPr>
            <a:xfrm rot="-1699247">
              <a:off x="22792444" y="11376151"/>
              <a:ext cx="1207474" cy="1392780"/>
            </a:xfrm>
            <a:custGeom>
              <a:avLst/>
              <a:gdLst/>
              <a:ahLst/>
              <a:cxnLst/>
              <a:rect l="l" t="t" r="r" b="b"/>
              <a:pathLst>
                <a:path w="1207474" h="1392780" extrusionOk="0">
                  <a:moveTo>
                    <a:pt x="0" y="0"/>
                  </a:moveTo>
                  <a:lnTo>
                    <a:pt x="1207474" y="0"/>
                  </a:lnTo>
                  <a:lnTo>
                    <a:pt x="1207474" y="1392780"/>
                  </a:lnTo>
                  <a:lnTo>
                    <a:pt x="0" y="13927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3"/>
            <p:cNvSpPr/>
            <p:nvPr/>
          </p:nvSpPr>
          <p:spPr>
            <a:xfrm rot="2347825">
              <a:off x="2926045" y="9331060"/>
              <a:ext cx="701683" cy="809366"/>
            </a:xfrm>
            <a:custGeom>
              <a:avLst/>
              <a:gdLst/>
              <a:ahLst/>
              <a:cxnLst/>
              <a:rect l="l" t="t" r="r" b="b"/>
              <a:pathLst>
                <a:path w="701683" h="809366" extrusionOk="0">
                  <a:moveTo>
                    <a:pt x="0" y="0"/>
                  </a:moveTo>
                  <a:lnTo>
                    <a:pt x="701683" y="0"/>
                  </a:lnTo>
                  <a:lnTo>
                    <a:pt x="701683" y="809366"/>
                  </a:lnTo>
                  <a:lnTo>
                    <a:pt x="0" y="809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23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0" y="0"/>
            <a:ext cx="1148345" cy="10287000"/>
          </a:xfrm>
          <a:custGeom>
            <a:avLst/>
            <a:gdLst/>
            <a:ahLst/>
            <a:cxnLst/>
            <a:rect l="l" t="t" r="r" b="b"/>
            <a:pathLst>
              <a:path w="1148345" h="10287000" extrusionOk="0">
                <a:moveTo>
                  <a:pt x="0" y="0"/>
                </a:moveTo>
                <a:lnTo>
                  <a:pt x="1148345" y="0"/>
                </a:lnTo>
                <a:lnTo>
                  <a:pt x="1148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627563" r="-30207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3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3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3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3"/>
          <p:cNvSpPr txBox="1"/>
          <p:nvPr/>
        </p:nvSpPr>
        <p:spPr>
          <a:xfrm>
            <a:off x="1450285" y="1620325"/>
            <a:ext cx="12757525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 dirty="0">
                <a:solidFill>
                  <a:srgbClr val="3B3486"/>
                </a:solidFill>
                <a:latin typeface="Arial"/>
                <a:ea typeface="Arial"/>
                <a:cs typeface="Arial"/>
                <a:sym typeface="Arial"/>
              </a:rPr>
              <a:t>BUSINESS QUESTION 1: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39F408-BF2A-535E-7B08-98728D1FB086}"/>
              </a:ext>
            </a:extLst>
          </p:cNvPr>
          <p:cNvSpPr txBox="1"/>
          <p:nvPr/>
        </p:nvSpPr>
        <p:spPr>
          <a:xfrm>
            <a:off x="1450285" y="2430594"/>
            <a:ext cx="16594314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1/ Describe the portrait of customers and provide insights into their behavior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Who are the people buying products ?</a:t>
            </a:r>
          </a:p>
          <a:p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Data is from Jan 1st 2021 - Dec 31st 2023</a:t>
            </a:r>
          </a:p>
          <a:p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Total Customers: 583,642</a:t>
            </a:r>
          </a:p>
          <a:p>
            <a:pPr marL="855663" indent="-457200">
              <a:buFont typeface="+mj-lt"/>
              <a:buAutoNum type="arabicPeriod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Categorized by </a:t>
            </a:r>
            <a:r>
              <a:rPr lang="en-US" sz="3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Gender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17.83% is Male, 9.48% is Female, and 72.68% is unknown</a:t>
            </a:r>
          </a:p>
          <a:p>
            <a:pPr marL="855663" indent="-457200">
              <a:buFont typeface="+mj-lt"/>
              <a:buAutoNum type="arabicPeriod"/>
            </a:pP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5663" indent="-457200">
              <a:buFont typeface="+mj-lt"/>
              <a:buAutoNum type="arabicPeriod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Categorized by </a:t>
            </a:r>
            <a:r>
              <a:rPr lang="en-US" sz="3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Geography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29.65% from Hanoi, 28.35% is from Ho Chi Minh city, 24.33% is from Southern Provinces, 17.66% is from </a:t>
            </a:r>
            <a:r>
              <a:rPr lang="en-US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Othern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Province</a:t>
            </a:r>
          </a:p>
          <a:p>
            <a:pPr marL="855663" indent="-457200">
              <a:buFont typeface="+mj-lt"/>
              <a:buAutoNum type="arabicPeriod"/>
            </a:pP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5663" indent="-457200">
              <a:buFont typeface="+mj-lt"/>
              <a:buAutoNum type="arabicPeriod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Categorized by </a:t>
            </a:r>
            <a:r>
              <a:rPr lang="en-US" sz="3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55.06% is Take Away, 43.45% is Delivery, only 1.49% Dine in</a:t>
            </a:r>
          </a:p>
          <a:p>
            <a:pPr marL="855663" indent="-457200">
              <a:buFont typeface="+mj-lt"/>
              <a:buAutoNum type="arabicPeriod"/>
            </a:pP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55663" indent="-457200">
              <a:buFont typeface="+mj-lt"/>
              <a:buAutoNum type="arabicPeriod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Categorized by </a:t>
            </a:r>
            <a:r>
              <a:rPr lang="en-US" sz="32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From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54.60% order from Store, 22.40% order from Website, 15.47% order from Call Center, only 7.53% order from App</a:t>
            </a:r>
          </a:p>
        </p:txBody>
      </p:sp>
    </p:spTree>
    <p:extLst>
      <p:ext uri="{BB962C8B-B14F-4D97-AF65-F5344CB8AC3E}">
        <p14:creationId xmlns:p14="http://schemas.microsoft.com/office/powerpoint/2010/main" val="3145222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1648568" y="-1533293"/>
            <a:ext cx="20617067" cy="13347306"/>
            <a:chOff x="0" y="0"/>
            <a:chExt cx="27489423" cy="17796409"/>
          </a:xfrm>
        </p:grpSpPr>
        <p:sp>
          <p:nvSpPr>
            <p:cNvPr id="130" name="Google Shape;130;p3"/>
            <p:cNvSpPr/>
            <p:nvPr/>
          </p:nvSpPr>
          <p:spPr>
            <a:xfrm rot="856615">
              <a:off x="19735523" y="11993570"/>
              <a:ext cx="4609241" cy="5316600"/>
            </a:xfrm>
            <a:custGeom>
              <a:avLst/>
              <a:gdLst/>
              <a:ahLst/>
              <a:cxnLst/>
              <a:rect l="l" t="t" r="r" b="b"/>
              <a:pathLst>
                <a:path w="4609241" h="5316600" extrusionOk="0">
                  <a:moveTo>
                    <a:pt x="0" y="0"/>
                  </a:moveTo>
                  <a:lnTo>
                    <a:pt x="4609241" y="0"/>
                  </a:lnTo>
                  <a:lnTo>
                    <a:pt x="4609241" y="5316600"/>
                  </a:lnTo>
                  <a:lnTo>
                    <a:pt x="0" y="5316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3"/>
            <p:cNvSpPr/>
            <p:nvPr/>
          </p:nvSpPr>
          <p:spPr>
            <a:xfrm rot="856615">
              <a:off x="24562869" y="10823243"/>
              <a:ext cx="2145027" cy="2474215"/>
            </a:xfrm>
            <a:custGeom>
              <a:avLst/>
              <a:gdLst/>
              <a:ahLst/>
              <a:cxnLst/>
              <a:rect l="l" t="t" r="r" b="b"/>
              <a:pathLst>
                <a:path w="2145027" h="2474215" extrusionOk="0">
                  <a:moveTo>
                    <a:pt x="0" y="0"/>
                  </a:moveTo>
                  <a:lnTo>
                    <a:pt x="2145027" y="0"/>
                  </a:lnTo>
                  <a:lnTo>
                    <a:pt x="2145027" y="2474215"/>
                  </a:lnTo>
                  <a:lnTo>
                    <a:pt x="0" y="24742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/>
            <p:nvPr/>
          </p:nvSpPr>
          <p:spPr>
            <a:xfrm rot="856615">
              <a:off x="655170" y="3843405"/>
              <a:ext cx="5167573" cy="5960616"/>
            </a:xfrm>
            <a:custGeom>
              <a:avLst/>
              <a:gdLst/>
              <a:ahLst/>
              <a:cxnLst/>
              <a:rect l="l" t="t" r="r" b="b"/>
              <a:pathLst>
                <a:path w="5167573" h="5960616" extrusionOk="0">
                  <a:moveTo>
                    <a:pt x="0" y="0"/>
                  </a:moveTo>
                  <a:lnTo>
                    <a:pt x="5167573" y="0"/>
                  </a:lnTo>
                  <a:lnTo>
                    <a:pt x="5167573" y="5960615"/>
                  </a:lnTo>
                  <a:lnTo>
                    <a:pt x="0" y="59606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10408" y="12119848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7" y="0"/>
                  </a:lnTo>
                  <a:lnTo>
                    <a:pt x="4319907" y="4982863"/>
                  </a:lnTo>
                  <a:lnTo>
                    <a:pt x="0" y="4982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3"/>
            <p:cNvSpPr/>
            <p:nvPr/>
          </p:nvSpPr>
          <p:spPr>
            <a:xfrm rot="9801329">
              <a:off x="22546390" y="514291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8" y="0"/>
                  </a:lnTo>
                  <a:lnTo>
                    <a:pt x="4319908" y="4982864"/>
                  </a:lnTo>
                  <a:lnTo>
                    <a:pt x="0" y="4982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8381380">
              <a:off x="19541180" y="2377116"/>
              <a:ext cx="1533293" cy="1768600"/>
            </a:xfrm>
            <a:custGeom>
              <a:avLst/>
              <a:gdLst/>
              <a:ahLst/>
              <a:cxnLst/>
              <a:rect l="l" t="t" r="r" b="b"/>
              <a:pathLst>
                <a:path w="1533293" h="1768600" extrusionOk="0">
                  <a:moveTo>
                    <a:pt x="0" y="0"/>
                  </a:moveTo>
                  <a:lnTo>
                    <a:pt x="1533292" y="0"/>
                  </a:lnTo>
                  <a:lnTo>
                    <a:pt x="1533292" y="1768600"/>
                  </a:lnTo>
                  <a:lnTo>
                    <a:pt x="0" y="1768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Google Shape;136;p3"/>
            <p:cNvSpPr/>
            <p:nvPr/>
          </p:nvSpPr>
          <p:spPr>
            <a:xfrm rot="-1699247">
              <a:off x="22792444" y="11376151"/>
              <a:ext cx="1207474" cy="1392780"/>
            </a:xfrm>
            <a:custGeom>
              <a:avLst/>
              <a:gdLst/>
              <a:ahLst/>
              <a:cxnLst/>
              <a:rect l="l" t="t" r="r" b="b"/>
              <a:pathLst>
                <a:path w="1207474" h="1392780" extrusionOk="0">
                  <a:moveTo>
                    <a:pt x="0" y="0"/>
                  </a:moveTo>
                  <a:lnTo>
                    <a:pt x="1207474" y="0"/>
                  </a:lnTo>
                  <a:lnTo>
                    <a:pt x="1207474" y="1392780"/>
                  </a:lnTo>
                  <a:lnTo>
                    <a:pt x="0" y="13927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3"/>
            <p:cNvSpPr/>
            <p:nvPr/>
          </p:nvSpPr>
          <p:spPr>
            <a:xfrm rot="2347825">
              <a:off x="2926045" y="9331060"/>
              <a:ext cx="701683" cy="809366"/>
            </a:xfrm>
            <a:custGeom>
              <a:avLst/>
              <a:gdLst/>
              <a:ahLst/>
              <a:cxnLst/>
              <a:rect l="l" t="t" r="r" b="b"/>
              <a:pathLst>
                <a:path w="701683" h="809366" extrusionOk="0">
                  <a:moveTo>
                    <a:pt x="0" y="0"/>
                  </a:moveTo>
                  <a:lnTo>
                    <a:pt x="701683" y="0"/>
                  </a:lnTo>
                  <a:lnTo>
                    <a:pt x="701683" y="809366"/>
                  </a:lnTo>
                  <a:lnTo>
                    <a:pt x="0" y="809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23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0" y="0"/>
            <a:ext cx="1148345" cy="10287000"/>
          </a:xfrm>
          <a:custGeom>
            <a:avLst/>
            <a:gdLst/>
            <a:ahLst/>
            <a:cxnLst/>
            <a:rect l="l" t="t" r="r" b="b"/>
            <a:pathLst>
              <a:path w="1148345" h="10287000" extrusionOk="0">
                <a:moveTo>
                  <a:pt x="0" y="0"/>
                </a:moveTo>
                <a:lnTo>
                  <a:pt x="1148345" y="0"/>
                </a:lnTo>
                <a:lnTo>
                  <a:pt x="1148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627563" r="-30207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3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3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3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3"/>
          <p:cNvSpPr txBox="1"/>
          <p:nvPr/>
        </p:nvSpPr>
        <p:spPr>
          <a:xfrm>
            <a:off x="1450285" y="1620325"/>
            <a:ext cx="12757525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 dirty="0">
                <a:solidFill>
                  <a:srgbClr val="3B3486"/>
                </a:solidFill>
                <a:latin typeface="Arial"/>
                <a:ea typeface="Arial"/>
                <a:cs typeface="Arial"/>
                <a:sym typeface="Arial"/>
              </a:rPr>
              <a:t>BUSINESS QUESTION 1: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39F408-BF2A-535E-7B08-98728D1FB086}"/>
              </a:ext>
            </a:extLst>
          </p:cNvPr>
          <p:cNvSpPr txBox="1"/>
          <p:nvPr/>
        </p:nvSpPr>
        <p:spPr>
          <a:xfrm>
            <a:off x="1450285" y="2430594"/>
            <a:ext cx="16594314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b/ Which location do they live in?</a:t>
            </a:r>
          </a:p>
          <a:p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Categorized by </a:t>
            </a:r>
            <a:r>
              <a:rPr lang="en-US" sz="30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Geography</a:t>
            </a: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29.65% from Hanoi, 28.35% is from Ho Chi Minh city, 24.33% is from Southern Provinces, 17.66% is from </a:t>
            </a:r>
            <a:r>
              <a:rPr lang="en-US" sz="3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Othern</a:t>
            </a: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Province.</a:t>
            </a:r>
          </a:p>
          <a:p>
            <a:endParaRPr lang="en-US" sz="3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Customers in Hanoi: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55.29% Take Away, 43.23% is Delivery, only 1.47% Dine 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55.64% Order from Store, 21.35% order from Website, 15.33% order from </a:t>
            </a:r>
            <a:r>
              <a:rPr lang="en-US" sz="30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CallCenter</a:t>
            </a: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7.68% order from App</a:t>
            </a: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it-IT" sz="3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it-IT" sz="3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in Ho Chi Minh:</a:t>
            </a:r>
            <a:r>
              <a:rPr lang="it-IT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57.24% Take Away, 40.87% is Delivery, only 1.89% Dine 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30.37% Order from Store, 37.60% order from Website, 22.03% order from </a:t>
            </a:r>
            <a:r>
              <a:rPr lang="en-US" sz="3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CallCenter</a:t>
            </a: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10% order from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=&gt; Customers </a:t>
            </a:r>
            <a:r>
              <a:rPr lang="en-US" sz="3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DON’T</a:t>
            </a: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like Dining in.</a:t>
            </a:r>
          </a:p>
          <a:p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=&gt; Customers in Ho Chi Minh order from Website, Call Center, and App </a:t>
            </a:r>
            <a:r>
              <a:rPr lang="en-US" sz="3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than Customers in Hanoi</a:t>
            </a:r>
          </a:p>
        </p:txBody>
      </p:sp>
    </p:spTree>
    <p:extLst>
      <p:ext uri="{BB962C8B-B14F-4D97-AF65-F5344CB8AC3E}">
        <p14:creationId xmlns:p14="http://schemas.microsoft.com/office/powerpoint/2010/main" val="4286378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1648568" y="-1533293"/>
            <a:ext cx="20617067" cy="13347306"/>
            <a:chOff x="0" y="0"/>
            <a:chExt cx="27489423" cy="17796409"/>
          </a:xfrm>
        </p:grpSpPr>
        <p:sp>
          <p:nvSpPr>
            <p:cNvPr id="130" name="Google Shape;130;p3"/>
            <p:cNvSpPr/>
            <p:nvPr/>
          </p:nvSpPr>
          <p:spPr>
            <a:xfrm rot="856615">
              <a:off x="19735523" y="11993570"/>
              <a:ext cx="4609241" cy="5316600"/>
            </a:xfrm>
            <a:custGeom>
              <a:avLst/>
              <a:gdLst/>
              <a:ahLst/>
              <a:cxnLst/>
              <a:rect l="l" t="t" r="r" b="b"/>
              <a:pathLst>
                <a:path w="4609241" h="5316600" extrusionOk="0">
                  <a:moveTo>
                    <a:pt x="0" y="0"/>
                  </a:moveTo>
                  <a:lnTo>
                    <a:pt x="4609241" y="0"/>
                  </a:lnTo>
                  <a:lnTo>
                    <a:pt x="4609241" y="5316600"/>
                  </a:lnTo>
                  <a:lnTo>
                    <a:pt x="0" y="5316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3"/>
            <p:cNvSpPr/>
            <p:nvPr/>
          </p:nvSpPr>
          <p:spPr>
            <a:xfrm rot="856615">
              <a:off x="24562869" y="10823243"/>
              <a:ext cx="2145027" cy="2474215"/>
            </a:xfrm>
            <a:custGeom>
              <a:avLst/>
              <a:gdLst/>
              <a:ahLst/>
              <a:cxnLst/>
              <a:rect l="l" t="t" r="r" b="b"/>
              <a:pathLst>
                <a:path w="2145027" h="2474215" extrusionOk="0">
                  <a:moveTo>
                    <a:pt x="0" y="0"/>
                  </a:moveTo>
                  <a:lnTo>
                    <a:pt x="2145027" y="0"/>
                  </a:lnTo>
                  <a:lnTo>
                    <a:pt x="2145027" y="2474215"/>
                  </a:lnTo>
                  <a:lnTo>
                    <a:pt x="0" y="24742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/>
            <p:nvPr/>
          </p:nvSpPr>
          <p:spPr>
            <a:xfrm rot="856615">
              <a:off x="655170" y="3843405"/>
              <a:ext cx="5167573" cy="5960616"/>
            </a:xfrm>
            <a:custGeom>
              <a:avLst/>
              <a:gdLst/>
              <a:ahLst/>
              <a:cxnLst/>
              <a:rect l="l" t="t" r="r" b="b"/>
              <a:pathLst>
                <a:path w="5167573" h="5960616" extrusionOk="0">
                  <a:moveTo>
                    <a:pt x="0" y="0"/>
                  </a:moveTo>
                  <a:lnTo>
                    <a:pt x="5167573" y="0"/>
                  </a:lnTo>
                  <a:lnTo>
                    <a:pt x="5167573" y="5960615"/>
                  </a:lnTo>
                  <a:lnTo>
                    <a:pt x="0" y="59606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10408" y="12119848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7" y="0"/>
                  </a:lnTo>
                  <a:lnTo>
                    <a:pt x="4319907" y="4982863"/>
                  </a:lnTo>
                  <a:lnTo>
                    <a:pt x="0" y="4982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3"/>
            <p:cNvSpPr/>
            <p:nvPr/>
          </p:nvSpPr>
          <p:spPr>
            <a:xfrm rot="9801329">
              <a:off x="22546390" y="514291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8" y="0"/>
                  </a:lnTo>
                  <a:lnTo>
                    <a:pt x="4319908" y="4982864"/>
                  </a:lnTo>
                  <a:lnTo>
                    <a:pt x="0" y="4982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8381380">
              <a:off x="19541180" y="2377116"/>
              <a:ext cx="1533293" cy="1768600"/>
            </a:xfrm>
            <a:custGeom>
              <a:avLst/>
              <a:gdLst/>
              <a:ahLst/>
              <a:cxnLst/>
              <a:rect l="l" t="t" r="r" b="b"/>
              <a:pathLst>
                <a:path w="1533293" h="1768600" extrusionOk="0">
                  <a:moveTo>
                    <a:pt x="0" y="0"/>
                  </a:moveTo>
                  <a:lnTo>
                    <a:pt x="1533292" y="0"/>
                  </a:lnTo>
                  <a:lnTo>
                    <a:pt x="1533292" y="1768600"/>
                  </a:lnTo>
                  <a:lnTo>
                    <a:pt x="0" y="1768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Google Shape;136;p3"/>
            <p:cNvSpPr/>
            <p:nvPr/>
          </p:nvSpPr>
          <p:spPr>
            <a:xfrm rot="-1699247">
              <a:off x="22792444" y="11376151"/>
              <a:ext cx="1207474" cy="1392780"/>
            </a:xfrm>
            <a:custGeom>
              <a:avLst/>
              <a:gdLst/>
              <a:ahLst/>
              <a:cxnLst/>
              <a:rect l="l" t="t" r="r" b="b"/>
              <a:pathLst>
                <a:path w="1207474" h="1392780" extrusionOk="0">
                  <a:moveTo>
                    <a:pt x="0" y="0"/>
                  </a:moveTo>
                  <a:lnTo>
                    <a:pt x="1207474" y="0"/>
                  </a:lnTo>
                  <a:lnTo>
                    <a:pt x="1207474" y="1392780"/>
                  </a:lnTo>
                  <a:lnTo>
                    <a:pt x="0" y="13927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3"/>
            <p:cNvSpPr/>
            <p:nvPr/>
          </p:nvSpPr>
          <p:spPr>
            <a:xfrm rot="2347825">
              <a:off x="2926045" y="9331060"/>
              <a:ext cx="701683" cy="809366"/>
            </a:xfrm>
            <a:custGeom>
              <a:avLst/>
              <a:gdLst/>
              <a:ahLst/>
              <a:cxnLst/>
              <a:rect l="l" t="t" r="r" b="b"/>
              <a:pathLst>
                <a:path w="701683" h="809366" extrusionOk="0">
                  <a:moveTo>
                    <a:pt x="0" y="0"/>
                  </a:moveTo>
                  <a:lnTo>
                    <a:pt x="701683" y="0"/>
                  </a:lnTo>
                  <a:lnTo>
                    <a:pt x="701683" y="809366"/>
                  </a:lnTo>
                  <a:lnTo>
                    <a:pt x="0" y="809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23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0" y="0"/>
            <a:ext cx="1148345" cy="10287000"/>
          </a:xfrm>
          <a:custGeom>
            <a:avLst/>
            <a:gdLst/>
            <a:ahLst/>
            <a:cxnLst/>
            <a:rect l="l" t="t" r="r" b="b"/>
            <a:pathLst>
              <a:path w="1148345" h="10287000" extrusionOk="0">
                <a:moveTo>
                  <a:pt x="0" y="0"/>
                </a:moveTo>
                <a:lnTo>
                  <a:pt x="1148345" y="0"/>
                </a:lnTo>
                <a:lnTo>
                  <a:pt x="1148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627563" r="-30207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3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3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3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3"/>
          <p:cNvSpPr txBox="1"/>
          <p:nvPr/>
        </p:nvSpPr>
        <p:spPr>
          <a:xfrm>
            <a:off x="1450285" y="1620325"/>
            <a:ext cx="12757525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 dirty="0">
                <a:solidFill>
                  <a:srgbClr val="3B3486"/>
                </a:solidFill>
                <a:latin typeface="Arial"/>
                <a:ea typeface="Arial"/>
                <a:cs typeface="Arial"/>
                <a:sym typeface="Arial"/>
              </a:rPr>
              <a:t>BUSINESS QUESTION 1: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5187A0-D78A-3136-4027-6780AC109379}"/>
              </a:ext>
            </a:extLst>
          </p:cNvPr>
          <p:cNvSpPr txBox="1"/>
          <p:nvPr/>
        </p:nvSpPr>
        <p:spPr>
          <a:xfrm>
            <a:off x="1400686" y="2570195"/>
            <a:ext cx="15316749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c/ Which channel are they purchasing from?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Categorized by </a:t>
            </a:r>
            <a:r>
              <a:rPr lang="en-US" sz="28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55.06% is Take Away, 43.45% is Delivery, only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1.49%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Dine in</a:t>
            </a:r>
          </a:p>
          <a:p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Customers in Hanoi: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81.68% order from Store and take away.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11.10% order from Website and Takeaway.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3.69% and 3.53% order from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CallCenter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App.</a:t>
            </a:r>
          </a:p>
          <a:p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 Customers in Ho Chi Minh: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60.22% order from Store and take away.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25.48% order from Website and take away.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9.25% and 5.06% order from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Callcenter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App.</a:t>
            </a:r>
          </a:p>
          <a:p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- 100% customers Dine in order from Store</a:t>
            </a:r>
          </a:p>
          <a:p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=&gt; We can still see Customers in Ho Chi Minh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prefer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using Website, Call Center, and App more than Customers in Hanoi.</a:t>
            </a:r>
          </a:p>
        </p:txBody>
      </p:sp>
    </p:spTree>
    <p:extLst>
      <p:ext uri="{BB962C8B-B14F-4D97-AF65-F5344CB8AC3E}">
        <p14:creationId xmlns:p14="http://schemas.microsoft.com/office/powerpoint/2010/main" val="713952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1648568" y="-1533293"/>
            <a:ext cx="20617067" cy="13347306"/>
            <a:chOff x="0" y="0"/>
            <a:chExt cx="27489423" cy="17796409"/>
          </a:xfrm>
        </p:grpSpPr>
        <p:sp>
          <p:nvSpPr>
            <p:cNvPr id="130" name="Google Shape;130;p3"/>
            <p:cNvSpPr/>
            <p:nvPr/>
          </p:nvSpPr>
          <p:spPr>
            <a:xfrm rot="856615">
              <a:off x="19735523" y="11993570"/>
              <a:ext cx="4609241" cy="5316600"/>
            </a:xfrm>
            <a:custGeom>
              <a:avLst/>
              <a:gdLst/>
              <a:ahLst/>
              <a:cxnLst/>
              <a:rect l="l" t="t" r="r" b="b"/>
              <a:pathLst>
                <a:path w="4609241" h="5316600" extrusionOk="0">
                  <a:moveTo>
                    <a:pt x="0" y="0"/>
                  </a:moveTo>
                  <a:lnTo>
                    <a:pt x="4609241" y="0"/>
                  </a:lnTo>
                  <a:lnTo>
                    <a:pt x="4609241" y="5316600"/>
                  </a:lnTo>
                  <a:lnTo>
                    <a:pt x="0" y="5316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3"/>
            <p:cNvSpPr/>
            <p:nvPr/>
          </p:nvSpPr>
          <p:spPr>
            <a:xfrm rot="856615">
              <a:off x="24562869" y="10823243"/>
              <a:ext cx="2145027" cy="2474215"/>
            </a:xfrm>
            <a:custGeom>
              <a:avLst/>
              <a:gdLst/>
              <a:ahLst/>
              <a:cxnLst/>
              <a:rect l="l" t="t" r="r" b="b"/>
              <a:pathLst>
                <a:path w="2145027" h="2474215" extrusionOk="0">
                  <a:moveTo>
                    <a:pt x="0" y="0"/>
                  </a:moveTo>
                  <a:lnTo>
                    <a:pt x="2145027" y="0"/>
                  </a:lnTo>
                  <a:lnTo>
                    <a:pt x="2145027" y="2474215"/>
                  </a:lnTo>
                  <a:lnTo>
                    <a:pt x="0" y="24742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/>
            <p:nvPr/>
          </p:nvSpPr>
          <p:spPr>
            <a:xfrm rot="856615">
              <a:off x="655170" y="3843405"/>
              <a:ext cx="5167573" cy="5960616"/>
            </a:xfrm>
            <a:custGeom>
              <a:avLst/>
              <a:gdLst/>
              <a:ahLst/>
              <a:cxnLst/>
              <a:rect l="l" t="t" r="r" b="b"/>
              <a:pathLst>
                <a:path w="5167573" h="5960616" extrusionOk="0">
                  <a:moveTo>
                    <a:pt x="0" y="0"/>
                  </a:moveTo>
                  <a:lnTo>
                    <a:pt x="5167573" y="0"/>
                  </a:lnTo>
                  <a:lnTo>
                    <a:pt x="5167573" y="5960615"/>
                  </a:lnTo>
                  <a:lnTo>
                    <a:pt x="0" y="59606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10408" y="12119848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7" y="0"/>
                  </a:lnTo>
                  <a:lnTo>
                    <a:pt x="4319907" y="4982863"/>
                  </a:lnTo>
                  <a:lnTo>
                    <a:pt x="0" y="4982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3"/>
            <p:cNvSpPr/>
            <p:nvPr/>
          </p:nvSpPr>
          <p:spPr>
            <a:xfrm rot="9801329">
              <a:off x="22546390" y="514291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8" y="0"/>
                  </a:lnTo>
                  <a:lnTo>
                    <a:pt x="4319908" y="4982864"/>
                  </a:lnTo>
                  <a:lnTo>
                    <a:pt x="0" y="4982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8381380">
              <a:off x="19541180" y="2377116"/>
              <a:ext cx="1533293" cy="1768600"/>
            </a:xfrm>
            <a:custGeom>
              <a:avLst/>
              <a:gdLst/>
              <a:ahLst/>
              <a:cxnLst/>
              <a:rect l="l" t="t" r="r" b="b"/>
              <a:pathLst>
                <a:path w="1533293" h="1768600" extrusionOk="0">
                  <a:moveTo>
                    <a:pt x="0" y="0"/>
                  </a:moveTo>
                  <a:lnTo>
                    <a:pt x="1533292" y="0"/>
                  </a:lnTo>
                  <a:lnTo>
                    <a:pt x="1533292" y="1768600"/>
                  </a:lnTo>
                  <a:lnTo>
                    <a:pt x="0" y="1768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Google Shape;136;p3"/>
            <p:cNvSpPr/>
            <p:nvPr/>
          </p:nvSpPr>
          <p:spPr>
            <a:xfrm rot="-1699247">
              <a:off x="22792444" y="11376151"/>
              <a:ext cx="1207474" cy="1392780"/>
            </a:xfrm>
            <a:custGeom>
              <a:avLst/>
              <a:gdLst/>
              <a:ahLst/>
              <a:cxnLst/>
              <a:rect l="l" t="t" r="r" b="b"/>
              <a:pathLst>
                <a:path w="1207474" h="1392780" extrusionOk="0">
                  <a:moveTo>
                    <a:pt x="0" y="0"/>
                  </a:moveTo>
                  <a:lnTo>
                    <a:pt x="1207474" y="0"/>
                  </a:lnTo>
                  <a:lnTo>
                    <a:pt x="1207474" y="1392780"/>
                  </a:lnTo>
                  <a:lnTo>
                    <a:pt x="0" y="13927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3"/>
            <p:cNvSpPr/>
            <p:nvPr/>
          </p:nvSpPr>
          <p:spPr>
            <a:xfrm rot="2347825">
              <a:off x="2926045" y="9331060"/>
              <a:ext cx="701683" cy="809366"/>
            </a:xfrm>
            <a:custGeom>
              <a:avLst/>
              <a:gdLst/>
              <a:ahLst/>
              <a:cxnLst/>
              <a:rect l="l" t="t" r="r" b="b"/>
              <a:pathLst>
                <a:path w="701683" h="809366" extrusionOk="0">
                  <a:moveTo>
                    <a:pt x="0" y="0"/>
                  </a:moveTo>
                  <a:lnTo>
                    <a:pt x="701683" y="0"/>
                  </a:lnTo>
                  <a:lnTo>
                    <a:pt x="701683" y="809366"/>
                  </a:lnTo>
                  <a:lnTo>
                    <a:pt x="0" y="809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23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0" y="0"/>
            <a:ext cx="1148345" cy="10287000"/>
          </a:xfrm>
          <a:custGeom>
            <a:avLst/>
            <a:gdLst/>
            <a:ahLst/>
            <a:cxnLst/>
            <a:rect l="l" t="t" r="r" b="b"/>
            <a:pathLst>
              <a:path w="1148345" h="10287000" extrusionOk="0">
                <a:moveTo>
                  <a:pt x="0" y="0"/>
                </a:moveTo>
                <a:lnTo>
                  <a:pt x="1148345" y="0"/>
                </a:lnTo>
                <a:lnTo>
                  <a:pt x="1148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627563" r="-30207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3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3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3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3"/>
          <p:cNvSpPr txBox="1"/>
          <p:nvPr/>
        </p:nvSpPr>
        <p:spPr>
          <a:xfrm>
            <a:off x="1450285" y="1620325"/>
            <a:ext cx="12757525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 dirty="0">
                <a:solidFill>
                  <a:srgbClr val="3B3486"/>
                </a:solidFill>
                <a:latin typeface="Arial"/>
                <a:ea typeface="Arial"/>
                <a:cs typeface="Arial"/>
                <a:sym typeface="Arial"/>
              </a:rPr>
              <a:t>BUSINESS QUESTION 1: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194E7D-183D-20C4-6128-98889CC275FA}"/>
              </a:ext>
            </a:extLst>
          </p:cNvPr>
          <p:cNvSpPr txBox="1"/>
          <p:nvPr/>
        </p:nvSpPr>
        <p:spPr>
          <a:xfrm>
            <a:off x="1585399" y="2319845"/>
            <a:ext cx="15462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d/ What makes them buy?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D56541-F038-8F22-CBC3-A50ADB8D1F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5284" y="3118500"/>
            <a:ext cx="15028122" cy="7030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3104DA-6FCF-383C-87AC-B31E13AF12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01649" y="4165726"/>
            <a:ext cx="2247959" cy="1284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473921-89A6-46C7-3327-37AB1D5393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35676" y="8666675"/>
            <a:ext cx="2226187" cy="1273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907BA5-0CB2-A96D-7B4D-0FED37D103E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82204" y="3604140"/>
            <a:ext cx="2220744" cy="12845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BB5225-BC7D-F3DA-5F73-7707BACC5C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34002" y="2890631"/>
            <a:ext cx="2231630" cy="12736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D43232-31A1-5E95-53FA-DAAA8C53115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935198" y="3822015"/>
            <a:ext cx="2226187" cy="127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36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1648568" y="-1533293"/>
            <a:ext cx="20617067" cy="13347306"/>
            <a:chOff x="0" y="0"/>
            <a:chExt cx="27489423" cy="17796409"/>
          </a:xfrm>
        </p:grpSpPr>
        <p:sp>
          <p:nvSpPr>
            <p:cNvPr id="130" name="Google Shape;130;p3"/>
            <p:cNvSpPr/>
            <p:nvPr/>
          </p:nvSpPr>
          <p:spPr>
            <a:xfrm rot="856615">
              <a:off x="19735523" y="11993570"/>
              <a:ext cx="4609241" cy="5316600"/>
            </a:xfrm>
            <a:custGeom>
              <a:avLst/>
              <a:gdLst/>
              <a:ahLst/>
              <a:cxnLst/>
              <a:rect l="l" t="t" r="r" b="b"/>
              <a:pathLst>
                <a:path w="4609241" h="5316600" extrusionOk="0">
                  <a:moveTo>
                    <a:pt x="0" y="0"/>
                  </a:moveTo>
                  <a:lnTo>
                    <a:pt x="4609241" y="0"/>
                  </a:lnTo>
                  <a:lnTo>
                    <a:pt x="4609241" y="5316600"/>
                  </a:lnTo>
                  <a:lnTo>
                    <a:pt x="0" y="5316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3"/>
            <p:cNvSpPr/>
            <p:nvPr/>
          </p:nvSpPr>
          <p:spPr>
            <a:xfrm rot="856615">
              <a:off x="24562869" y="10823243"/>
              <a:ext cx="2145027" cy="2474215"/>
            </a:xfrm>
            <a:custGeom>
              <a:avLst/>
              <a:gdLst/>
              <a:ahLst/>
              <a:cxnLst/>
              <a:rect l="l" t="t" r="r" b="b"/>
              <a:pathLst>
                <a:path w="2145027" h="2474215" extrusionOk="0">
                  <a:moveTo>
                    <a:pt x="0" y="0"/>
                  </a:moveTo>
                  <a:lnTo>
                    <a:pt x="2145027" y="0"/>
                  </a:lnTo>
                  <a:lnTo>
                    <a:pt x="2145027" y="2474215"/>
                  </a:lnTo>
                  <a:lnTo>
                    <a:pt x="0" y="24742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/>
            <p:nvPr/>
          </p:nvSpPr>
          <p:spPr>
            <a:xfrm rot="856615">
              <a:off x="655170" y="3843405"/>
              <a:ext cx="5167573" cy="5960616"/>
            </a:xfrm>
            <a:custGeom>
              <a:avLst/>
              <a:gdLst/>
              <a:ahLst/>
              <a:cxnLst/>
              <a:rect l="l" t="t" r="r" b="b"/>
              <a:pathLst>
                <a:path w="5167573" h="5960616" extrusionOk="0">
                  <a:moveTo>
                    <a:pt x="0" y="0"/>
                  </a:moveTo>
                  <a:lnTo>
                    <a:pt x="5167573" y="0"/>
                  </a:lnTo>
                  <a:lnTo>
                    <a:pt x="5167573" y="5960615"/>
                  </a:lnTo>
                  <a:lnTo>
                    <a:pt x="0" y="59606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10408" y="12119848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7" y="0"/>
                  </a:lnTo>
                  <a:lnTo>
                    <a:pt x="4319907" y="4982863"/>
                  </a:lnTo>
                  <a:lnTo>
                    <a:pt x="0" y="4982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3"/>
            <p:cNvSpPr/>
            <p:nvPr/>
          </p:nvSpPr>
          <p:spPr>
            <a:xfrm rot="9801329">
              <a:off x="22546390" y="514291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8" y="0"/>
                  </a:lnTo>
                  <a:lnTo>
                    <a:pt x="4319908" y="4982864"/>
                  </a:lnTo>
                  <a:lnTo>
                    <a:pt x="0" y="4982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8381380">
              <a:off x="19541180" y="2377116"/>
              <a:ext cx="1533293" cy="1768600"/>
            </a:xfrm>
            <a:custGeom>
              <a:avLst/>
              <a:gdLst/>
              <a:ahLst/>
              <a:cxnLst/>
              <a:rect l="l" t="t" r="r" b="b"/>
              <a:pathLst>
                <a:path w="1533293" h="1768600" extrusionOk="0">
                  <a:moveTo>
                    <a:pt x="0" y="0"/>
                  </a:moveTo>
                  <a:lnTo>
                    <a:pt x="1533292" y="0"/>
                  </a:lnTo>
                  <a:lnTo>
                    <a:pt x="1533292" y="1768600"/>
                  </a:lnTo>
                  <a:lnTo>
                    <a:pt x="0" y="1768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Google Shape;136;p3"/>
            <p:cNvSpPr/>
            <p:nvPr/>
          </p:nvSpPr>
          <p:spPr>
            <a:xfrm rot="-1699247">
              <a:off x="22792444" y="11376151"/>
              <a:ext cx="1207474" cy="1392780"/>
            </a:xfrm>
            <a:custGeom>
              <a:avLst/>
              <a:gdLst/>
              <a:ahLst/>
              <a:cxnLst/>
              <a:rect l="l" t="t" r="r" b="b"/>
              <a:pathLst>
                <a:path w="1207474" h="1392780" extrusionOk="0">
                  <a:moveTo>
                    <a:pt x="0" y="0"/>
                  </a:moveTo>
                  <a:lnTo>
                    <a:pt x="1207474" y="0"/>
                  </a:lnTo>
                  <a:lnTo>
                    <a:pt x="1207474" y="1392780"/>
                  </a:lnTo>
                  <a:lnTo>
                    <a:pt x="0" y="13927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3"/>
            <p:cNvSpPr/>
            <p:nvPr/>
          </p:nvSpPr>
          <p:spPr>
            <a:xfrm rot="2347825">
              <a:off x="2926045" y="9331060"/>
              <a:ext cx="701683" cy="809366"/>
            </a:xfrm>
            <a:custGeom>
              <a:avLst/>
              <a:gdLst/>
              <a:ahLst/>
              <a:cxnLst/>
              <a:rect l="l" t="t" r="r" b="b"/>
              <a:pathLst>
                <a:path w="701683" h="809366" extrusionOk="0">
                  <a:moveTo>
                    <a:pt x="0" y="0"/>
                  </a:moveTo>
                  <a:lnTo>
                    <a:pt x="701683" y="0"/>
                  </a:lnTo>
                  <a:lnTo>
                    <a:pt x="701683" y="809366"/>
                  </a:lnTo>
                  <a:lnTo>
                    <a:pt x="0" y="809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23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0" y="0"/>
            <a:ext cx="1148345" cy="10287000"/>
          </a:xfrm>
          <a:custGeom>
            <a:avLst/>
            <a:gdLst/>
            <a:ahLst/>
            <a:cxnLst/>
            <a:rect l="l" t="t" r="r" b="b"/>
            <a:pathLst>
              <a:path w="1148345" h="10287000" extrusionOk="0">
                <a:moveTo>
                  <a:pt x="0" y="0"/>
                </a:moveTo>
                <a:lnTo>
                  <a:pt x="1148345" y="0"/>
                </a:lnTo>
                <a:lnTo>
                  <a:pt x="1148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627563" r="-30207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3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3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3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3"/>
          <p:cNvSpPr txBox="1"/>
          <p:nvPr/>
        </p:nvSpPr>
        <p:spPr>
          <a:xfrm>
            <a:off x="1450285" y="1620325"/>
            <a:ext cx="12757525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 dirty="0">
                <a:solidFill>
                  <a:srgbClr val="3B3486"/>
                </a:solidFill>
                <a:latin typeface="Arial"/>
                <a:ea typeface="Arial"/>
                <a:cs typeface="Arial"/>
                <a:sym typeface="Arial"/>
              </a:rPr>
              <a:t>BUSINESS QUESTION 1: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19BC9A-2CCC-B821-2AE3-AA492F32C79C}"/>
              </a:ext>
            </a:extLst>
          </p:cNvPr>
          <p:cNvSpPr txBox="1"/>
          <p:nvPr/>
        </p:nvSpPr>
        <p:spPr>
          <a:xfrm>
            <a:off x="3044430" y="2471456"/>
            <a:ext cx="10311668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Based on the line chart,</a:t>
            </a:r>
          </a:p>
          <a:p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Peaks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on Friday, Saturday and Sunday 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(Weekends)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peak is in Weekday, especially Monday and Tuesday after high peak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</a:t>
            </a:r>
            <a:r>
              <a:rPr 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prefer</a:t>
            </a:r>
            <a:r>
              <a:rPr lang="en-US" sz="24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eating Pizza in the </a:t>
            </a:r>
            <a:r>
              <a:rPr 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weekends</a:t>
            </a:r>
            <a:r>
              <a:rPr lang="en-US" sz="24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</a:t>
            </a:r>
            <a:r>
              <a:rPr 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don't</a:t>
            </a:r>
            <a:r>
              <a:rPr lang="en-US" sz="24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eat Pizza </a:t>
            </a:r>
            <a:r>
              <a:rPr 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consecutive days</a:t>
            </a:r>
            <a:r>
              <a:rPr lang="en-US" sz="24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Significant 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peaks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on 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Holidays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Wed, Oct 20th,2021: 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Vietnamese Women days: 919M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Sales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Sat, Nov 20th, 2021: Teacher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Fri, Dec 24t, 2021: 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Christmas: 976M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Sales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Sat, Jan 1st, 2022: 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 Year: 865M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Sales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Tues, Mar 8th, 2022: 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International Women days: 879M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Sales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Sat, Apr 30th, 2022: Independent Day 684M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Sun, May 1st, 2022: Labor day 717M in sales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Wed, Jun 1st, 2022: Children Days: 781M in Sales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Thurs, Oct 20th, 2022: 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Vietnamese Women days: 880M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sales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Sun, Nov 20th, 2022: Teacher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Sat, Dec 24th, 2022: 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Christmas: 731M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Sun, Jan 1st 2023: New Year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</a:t>
            </a:r>
            <a:r>
              <a:rPr 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prefer</a:t>
            </a:r>
            <a:r>
              <a:rPr lang="en-US" sz="24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eating Pizza in </a:t>
            </a:r>
            <a:r>
              <a:rPr lang="en-US" sz="2400" b="1" u="sng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Holidays</a:t>
            </a:r>
          </a:p>
        </p:txBody>
      </p:sp>
    </p:spTree>
    <p:extLst>
      <p:ext uri="{BB962C8B-B14F-4D97-AF65-F5344CB8AC3E}">
        <p14:creationId xmlns:p14="http://schemas.microsoft.com/office/powerpoint/2010/main" val="3665252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1648568" y="-1533293"/>
            <a:ext cx="20617067" cy="13347306"/>
            <a:chOff x="0" y="0"/>
            <a:chExt cx="27489423" cy="17796409"/>
          </a:xfrm>
        </p:grpSpPr>
        <p:sp>
          <p:nvSpPr>
            <p:cNvPr id="130" name="Google Shape;130;p3"/>
            <p:cNvSpPr/>
            <p:nvPr/>
          </p:nvSpPr>
          <p:spPr>
            <a:xfrm rot="856615">
              <a:off x="19735523" y="11993570"/>
              <a:ext cx="4609241" cy="5316600"/>
            </a:xfrm>
            <a:custGeom>
              <a:avLst/>
              <a:gdLst/>
              <a:ahLst/>
              <a:cxnLst/>
              <a:rect l="l" t="t" r="r" b="b"/>
              <a:pathLst>
                <a:path w="4609241" h="5316600" extrusionOk="0">
                  <a:moveTo>
                    <a:pt x="0" y="0"/>
                  </a:moveTo>
                  <a:lnTo>
                    <a:pt x="4609241" y="0"/>
                  </a:lnTo>
                  <a:lnTo>
                    <a:pt x="4609241" y="5316600"/>
                  </a:lnTo>
                  <a:lnTo>
                    <a:pt x="0" y="5316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3"/>
            <p:cNvSpPr/>
            <p:nvPr/>
          </p:nvSpPr>
          <p:spPr>
            <a:xfrm rot="856615">
              <a:off x="24562869" y="10823243"/>
              <a:ext cx="2145027" cy="2474215"/>
            </a:xfrm>
            <a:custGeom>
              <a:avLst/>
              <a:gdLst/>
              <a:ahLst/>
              <a:cxnLst/>
              <a:rect l="l" t="t" r="r" b="b"/>
              <a:pathLst>
                <a:path w="2145027" h="2474215" extrusionOk="0">
                  <a:moveTo>
                    <a:pt x="0" y="0"/>
                  </a:moveTo>
                  <a:lnTo>
                    <a:pt x="2145027" y="0"/>
                  </a:lnTo>
                  <a:lnTo>
                    <a:pt x="2145027" y="2474215"/>
                  </a:lnTo>
                  <a:lnTo>
                    <a:pt x="0" y="24742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/>
            <p:nvPr/>
          </p:nvSpPr>
          <p:spPr>
            <a:xfrm rot="856615">
              <a:off x="655170" y="3843405"/>
              <a:ext cx="5167573" cy="5960616"/>
            </a:xfrm>
            <a:custGeom>
              <a:avLst/>
              <a:gdLst/>
              <a:ahLst/>
              <a:cxnLst/>
              <a:rect l="l" t="t" r="r" b="b"/>
              <a:pathLst>
                <a:path w="5167573" h="5960616" extrusionOk="0">
                  <a:moveTo>
                    <a:pt x="0" y="0"/>
                  </a:moveTo>
                  <a:lnTo>
                    <a:pt x="5167573" y="0"/>
                  </a:lnTo>
                  <a:lnTo>
                    <a:pt x="5167573" y="5960615"/>
                  </a:lnTo>
                  <a:lnTo>
                    <a:pt x="0" y="59606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10408" y="12119848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7" y="0"/>
                  </a:lnTo>
                  <a:lnTo>
                    <a:pt x="4319907" y="4982863"/>
                  </a:lnTo>
                  <a:lnTo>
                    <a:pt x="0" y="4982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3"/>
            <p:cNvSpPr/>
            <p:nvPr/>
          </p:nvSpPr>
          <p:spPr>
            <a:xfrm rot="9801329">
              <a:off x="22546390" y="514291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8" y="0"/>
                  </a:lnTo>
                  <a:lnTo>
                    <a:pt x="4319908" y="4982864"/>
                  </a:lnTo>
                  <a:lnTo>
                    <a:pt x="0" y="4982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8381380">
              <a:off x="19541180" y="2377116"/>
              <a:ext cx="1533293" cy="1768600"/>
            </a:xfrm>
            <a:custGeom>
              <a:avLst/>
              <a:gdLst/>
              <a:ahLst/>
              <a:cxnLst/>
              <a:rect l="l" t="t" r="r" b="b"/>
              <a:pathLst>
                <a:path w="1533293" h="1768600" extrusionOk="0">
                  <a:moveTo>
                    <a:pt x="0" y="0"/>
                  </a:moveTo>
                  <a:lnTo>
                    <a:pt x="1533292" y="0"/>
                  </a:lnTo>
                  <a:lnTo>
                    <a:pt x="1533292" y="1768600"/>
                  </a:lnTo>
                  <a:lnTo>
                    <a:pt x="0" y="1768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Google Shape;136;p3"/>
            <p:cNvSpPr/>
            <p:nvPr/>
          </p:nvSpPr>
          <p:spPr>
            <a:xfrm rot="-1699247">
              <a:off x="22792444" y="11376151"/>
              <a:ext cx="1207474" cy="1392780"/>
            </a:xfrm>
            <a:custGeom>
              <a:avLst/>
              <a:gdLst/>
              <a:ahLst/>
              <a:cxnLst/>
              <a:rect l="l" t="t" r="r" b="b"/>
              <a:pathLst>
                <a:path w="1207474" h="1392780" extrusionOk="0">
                  <a:moveTo>
                    <a:pt x="0" y="0"/>
                  </a:moveTo>
                  <a:lnTo>
                    <a:pt x="1207474" y="0"/>
                  </a:lnTo>
                  <a:lnTo>
                    <a:pt x="1207474" y="1392780"/>
                  </a:lnTo>
                  <a:lnTo>
                    <a:pt x="0" y="13927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3"/>
            <p:cNvSpPr/>
            <p:nvPr/>
          </p:nvSpPr>
          <p:spPr>
            <a:xfrm rot="2347825">
              <a:off x="2926045" y="9331060"/>
              <a:ext cx="701683" cy="809366"/>
            </a:xfrm>
            <a:custGeom>
              <a:avLst/>
              <a:gdLst/>
              <a:ahLst/>
              <a:cxnLst/>
              <a:rect l="l" t="t" r="r" b="b"/>
              <a:pathLst>
                <a:path w="701683" h="809366" extrusionOk="0">
                  <a:moveTo>
                    <a:pt x="0" y="0"/>
                  </a:moveTo>
                  <a:lnTo>
                    <a:pt x="701683" y="0"/>
                  </a:lnTo>
                  <a:lnTo>
                    <a:pt x="701683" y="809366"/>
                  </a:lnTo>
                  <a:lnTo>
                    <a:pt x="0" y="809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23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0" y="0"/>
            <a:ext cx="1148345" cy="10287000"/>
          </a:xfrm>
          <a:custGeom>
            <a:avLst/>
            <a:gdLst/>
            <a:ahLst/>
            <a:cxnLst/>
            <a:rect l="l" t="t" r="r" b="b"/>
            <a:pathLst>
              <a:path w="1148345" h="10287000" extrusionOk="0">
                <a:moveTo>
                  <a:pt x="0" y="0"/>
                </a:moveTo>
                <a:lnTo>
                  <a:pt x="1148345" y="0"/>
                </a:lnTo>
                <a:lnTo>
                  <a:pt x="1148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627563" r="-30207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3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3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3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3"/>
          <p:cNvSpPr txBox="1"/>
          <p:nvPr/>
        </p:nvSpPr>
        <p:spPr>
          <a:xfrm>
            <a:off x="1450285" y="1620325"/>
            <a:ext cx="12757525" cy="174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dirty="0">
                <a:solidFill>
                  <a:srgbClr val="3B3486"/>
                </a:solidFill>
              </a:rPr>
              <a:t>BUSINESS QUESTION 2:</a:t>
            </a:r>
          </a:p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499" dirty="0">
              <a:solidFill>
                <a:srgbClr val="3B3486"/>
              </a:solidFill>
            </a:endParaRPr>
          </a:p>
        </p:txBody>
      </p:sp>
      <p:pic>
        <p:nvPicPr>
          <p:cNvPr id="2" name="Picture 4" descr="The RFM model for proven segmentation | HMS Commerce">
            <a:extLst>
              <a:ext uri="{FF2B5EF4-FFF2-40B4-BE49-F238E27FC236}">
                <a16:creationId xmlns:a16="http://schemas.microsoft.com/office/drawing/2014/main" id="{1CC21358-978E-1351-435F-B86B68C08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1986" y="1289982"/>
            <a:ext cx="8678397" cy="8788154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6105CA-33D2-1ED1-E409-EF7B6B2491FD}"/>
              </a:ext>
            </a:extLst>
          </p:cNvPr>
          <p:cNvSpPr txBox="1"/>
          <p:nvPr/>
        </p:nvSpPr>
        <p:spPr>
          <a:xfrm>
            <a:off x="1446779" y="2367588"/>
            <a:ext cx="8091925" cy="104003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</a:pPr>
            <a:r>
              <a:rPr lang="en-US" sz="2200" dirty="0"/>
              <a:t>Using RFM Model, segment customers into different groups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B3D3E0-DB5F-E530-8DD9-0709B1601440}"/>
              </a:ext>
            </a:extLst>
          </p:cNvPr>
          <p:cNvGraphicFramePr>
            <a:graphicFrameLocks noGrp="1"/>
          </p:cNvGraphicFramePr>
          <p:nvPr/>
        </p:nvGraphicFramePr>
        <p:xfrm>
          <a:off x="1495344" y="3261856"/>
          <a:ext cx="7936642" cy="6428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321">
                  <a:extLst>
                    <a:ext uri="{9D8B030D-6E8A-4147-A177-3AD203B41FA5}">
                      <a16:colId xmlns:a16="http://schemas.microsoft.com/office/drawing/2014/main" val="818694338"/>
                    </a:ext>
                  </a:extLst>
                </a:gridCol>
                <a:gridCol w="3968321">
                  <a:extLst>
                    <a:ext uri="{9D8B030D-6E8A-4147-A177-3AD203B41FA5}">
                      <a16:colId xmlns:a16="http://schemas.microsoft.com/office/drawing/2014/main" val="1101638489"/>
                    </a:ext>
                  </a:extLst>
                </a:gridCol>
              </a:tblGrid>
              <a:tr h="71423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RFM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4468"/>
                  </a:ext>
                </a:extLst>
              </a:tr>
              <a:tr h="714239">
                <a:tc>
                  <a:txBody>
                    <a:bodyPr/>
                    <a:lstStyle/>
                    <a:p>
                      <a:r>
                        <a:rPr lang="en-US" sz="2800" dirty="0"/>
                        <a:t>Champion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246622"/>
                  </a:ext>
                </a:extLst>
              </a:tr>
              <a:tr h="714239">
                <a:tc>
                  <a:txBody>
                    <a:bodyPr/>
                    <a:lstStyle/>
                    <a:p>
                      <a:r>
                        <a:rPr lang="en-US" sz="2800" dirty="0"/>
                        <a:t>Loyal 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344;244;343;443;234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80339"/>
                  </a:ext>
                </a:extLst>
              </a:tr>
              <a:tr h="714239">
                <a:tc>
                  <a:txBody>
                    <a:bodyPr/>
                    <a:lstStyle/>
                    <a:p>
                      <a:r>
                        <a:rPr lang="en-US" sz="2800" dirty="0"/>
                        <a:t>Promising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412;413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988526"/>
                  </a:ext>
                </a:extLst>
              </a:tr>
              <a:tr h="714239">
                <a:tc>
                  <a:txBody>
                    <a:bodyPr/>
                    <a:lstStyle/>
                    <a:p>
                      <a:r>
                        <a:rPr lang="en-US" sz="2800" dirty="0"/>
                        <a:t>New 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37905"/>
                  </a:ext>
                </a:extLst>
              </a:tr>
              <a:tr h="714239">
                <a:tc>
                  <a:txBody>
                    <a:bodyPr/>
                    <a:lstStyle/>
                    <a:p>
                      <a:r>
                        <a:rPr lang="en-US" sz="2800" dirty="0"/>
                        <a:t>Shouldn’t Lose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311;321;322;312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159059"/>
                  </a:ext>
                </a:extLst>
              </a:tr>
              <a:tr h="714239">
                <a:tc>
                  <a:txBody>
                    <a:bodyPr/>
                    <a:lstStyle/>
                    <a:p>
                      <a:r>
                        <a:rPr lang="en-US" sz="2800" dirty="0"/>
                        <a:t>Need Attention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232;323;233;231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555881"/>
                  </a:ext>
                </a:extLst>
              </a:tr>
              <a:tr h="714239">
                <a:tc>
                  <a:txBody>
                    <a:bodyPr/>
                    <a:lstStyle/>
                    <a:p>
                      <a:r>
                        <a:rPr lang="en-US" sz="2800" dirty="0"/>
                        <a:t>Sleepers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122;121;123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6522"/>
                  </a:ext>
                </a:extLst>
              </a:tr>
              <a:tr h="714239">
                <a:tc>
                  <a:txBody>
                    <a:bodyPr/>
                    <a:lstStyle/>
                    <a:p>
                      <a:r>
                        <a:rPr lang="en-US" sz="2800" dirty="0"/>
                        <a:t>Lost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111;112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433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08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1648568" y="-1533293"/>
            <a:ext cx="20617067" cy="13347306"/>
            <a:chOff x="0" y="0"/>
            <a:chExt cx="27489423" cy="17796409"/>
          </a:xfrm>
        </p:grpSpPr>
        <p:sp>
          <p:nvSpPr>
            <p:cNvPr id="130" name="Google Shape;130;p3"/>
            <p:cNvSpPr/>
            <p:nvPr/>
          </p:nvSpPr>
          <p:spPr>
            <a:xfrm rot="856615">
              <a:off x="19735523" y="11993570"/>
              <a:ext cx="4609241" cy="5316600"/>
            </a:xfrm>
            <a:custGeom>
              <a:avLst/>
              <a:gdLst/>
              <a:ahLst/>
              <a:cxnLst/>
              <a:rect l="l" t="t" r="r" b="b"/>
              <a:pathLst>
                <a:path w="4609241" h="5316600" extrusionOk="0">
                  <a:moveTo>
                    <a:pt x="0" y="0"/>
                  </a:moveTo>
                  <a:lnTo>
                    <a:pt x="4609241" y="0"/>
                  </a:lnTo>
                  <a:lnTo>
                    <a:pt x="4609241" y="5316600"/>
                  </a:lnTo>
                  <a:lnTo>
                    <a:pt x="0" y="5316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3"/>
            <p:cNvSpPr/>
            <p:nvPr/>
          </p:nvSpPr>
          <p:spPr>
            <a:xfrm rot="856615">
              <a:off x="24562869" y="10823243"/>
              <a:ext cx="2145027" cy="2474215"/>
            </a:xfrm>
            <a:custGeom>
              <a:avLst/>
              <a:gdLst/>
              <a:ahLst/>
              <a:cxnLst/>
              <a:rect l="l" t="t" r="r" b="b"/>
              <a:pathLst>
                <a:path w="2145027" h="2474215" extrusionOk="0">
                  <a:moveTo>
                    <a:pt x="0" y="0"/>
                  </a:moveTo>
                  <a:lnTo>
                    <a:pt x="2145027" y="0"/>
                  </a:lnTo>
                  <a:lnTo>
                    <a:pt x="2145027" y="2474215"/>
                  </a:lnTo>
                  <a:lnTo>
                    <a:pt x="0" y="24742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/>
            <p:nvPr/>
          </p:nvSpPr>
          <p:spPr>
            <a:xfrm rot="856615">
              <a:off x="655170" y="3843405"/>
              <a:ext cx="5167573" cy="5960616"/>
            </a:xfrm>
            <a:custGeom>
              <a:avLst/>
              <a:gdLst/>
              <a:ahLst/>
              <a:cxnLst/>
              <a:rect l="l" t="t" r="r" b="b"/>
              <a:pathLst>
                <a:path w="5167573" h="5960616" extrusionOk="0">
                  <a:moveTo>
                    <a:pt x="0" y="0"/>
                  </a:moveTo>
                  <a:lnTo>
                    <a:pt x="5167573" y="0"/>
                  </a:lnTo>
                  <a:lnTo>
                    <a:pt x="5167573" y="5960615"/>
                  </a:lnTo>
                  <a:lnTo>
                    <a:pt x="0" y="59606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10408" y="12119848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7" y="0"/>
                  </a:lnTo>
                  <a:lnTo>
                    <a:pt x="4319907" y="4982863"/>
                  </a:lnTo>
                  <a:lnTo>
                    <a:pt x="0" y="4982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3"/>
            <p:cNvSpPr/>
            <p:nvPr/>
          </p:nvSpPr>
          <p:spPr>
            <a:xfrm rot="9801329">
              <a:off x="22546390" y="514291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8" y="0"/>
                  </a:lnTo>
                  <a:lnTo>
                    <a:pt x="4319908" y="4982864"/>
                  </a:lnTo>
                  <a:lnTo>
                    <a:pt x="0" y="4982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8381380">
              <a:off x="19541180" y="2377116"/>
              <a:ext cx="1533293" cy="1768600"/>
            </a:xfrm>
            <a:custGeom>
              <a:avLst/>
              <a:gdLst/>
              <a:ahLst/>
              <a:cxnLst/>
              <a:rect l="l" t="t" r="r" b="b"/>
              <a:pathLst>
                <a:path w="1533293" h="1768600" extrusionOk="0">
                  <a:moveTo>
                    <a:pt x="0" y="0"/>
                  </a:moveTo>
                  <a:lnTo>
                    <a:pt x="1533292" y="0"/>
                  </a:lnTo>
                  <a:lnTo>
                    <a:pt x="1533292" y="1768600"/>
                  </a:lnTo>
                  <a:lnTo>
                    <a:pt x="0" y="1768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Google Shape;136;p3"/>
            <p:cNvSpPr/>
            <p:nvPr/>
          </p:nvSpPr>
          <p:spPr>
            <a:xfrm rot="-1699247">
              <a:off x="22792444" y="11376151"/>
              <a:ext cx="1207474" cy="1392780"/>
            </a:xfrm>
            <a:custGeom>
              <a:avLst/>
              <a:gdLst/>
              <a:ahLst/>
              <a:cxnLst/>
              <a:rect l="l" t="t" r="r" b="b"/>
              <a:pathLst>
                <a:path w="1207474" h="1392780" extrusionOk="0">
                  <a:moveTo>
                    <a:pt x="0" y="0"/>
                  </a:moveTo>
                  <a:lnTo>
                    <a:pt x="1207474" y="0"/>
                  </a:lnTo>
                  <a:lnTo>
                    <a:pt x="1207474" y="1392780"/>
                  </a:lnTo>
                  <a:lnTo>
                    <a:pt x="0" y="13927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3"/>
            <p:cNvSpPr/>
            <p:nvPr/>
          </p:nvSpPr>
          <p:spPr>
            <a:xfrm rot="2347825">
              <a:off x="2926045" y="9331060"/>
              <a:ext cx="701683" cy="809366"/>
            </a:xfrm>
            <a:custGeom>
              <a:avLst/>
              <a:gdLst/>
              <a:ahLst/>
              <a:cxnLst/>
              <a:rect l="l" t="t" r="r" b="b"/>
              <a:pathLst>
                <a:path w="701683" h="809366" extrusionOk="0">
                  <a:moveTo>
                    <a:pt x="0" y="0"/>
                  </a:moveTo>
                  <a:lnTo>
                    <a:pt x="701683" y="0"/>
                  </a:lnTo>
                  <a:lnTo>
                    <a:pt x="701683" y="809366"/>
                  </a:lnTo>
                  <a:lnTo>
                    <a:pt x="0" y="809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23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0" y="0"/>
            <a:ext cx="1148345" cy="10287000"/>
          </a:xfrm>
          <a:custGeom>
            <a:avLst/>
            <a:gdLst/>
            <a:ahLst/>
            <a:cxnLst/>
            <a:rect l="l" t="t" r="r" b="b"/>
            <a:pathLst>
              <a:path w="1148345" h="10287000" extrusionOk="0">
                <a:moveTo>
                  <a:pt x="0" y="0"/>
                </a:moveTo>
                <a:lnTo>
                  <a:pt x="1148345" y="0"/>
                </a:lnTo>
                <a:lnTo>
                  <a:pt x="1148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627563" r="-30207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3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3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3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3"/>
          <p:cNvSpPr txBox="1"/>
          <p:nvPr/>
        </p:nvSpPr>
        <p:spPr>
          <a:xfrm>
            <a:off x="1450285" y="1620325"/>
            <a:ext cx="12757525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 dirty="0">
                <a:solidFill>
                  <a:srgbClr val="3B3486"/>
                </a:solidFill>
                <a:latin typeface="Arial"/>
                <a:ea typeface="Arial"/>
                <a:cs typeface="Arial"/>
                <a:sym typeface="Arial"/>
              </a:rPr>
              <a:t>BUSINESS QUESTION 2: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C4DF1-5EEE-8E99-E1FC-4A21257CD6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0285" y="2447250"/>
            <a:ext cx="7533111" cy="5210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04E12B-A2A9-F2EB-5EF9-1C5F65EE5D85}"/>
              </a:ext>
            </a:extLst>
          </p:cNvPr>
          <p:cNvSpPr txBox="1"/>
          <p:nvPr/>
        </p:nvSpPr>
        <p:spPr>
          <a:xfrm>
            <a:off x="9416654" y="2406612"/>
            <a:ext cx="82164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of 583,642 Customers are divided into 8 segmentations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 Attention: 106,805 customers (22.68%)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Loyal: 83,722 customers (17.78%)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Sleepers: 74,029 customers (15.72%)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Champion: 57,847 customers (12.28%)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Should Not Lose: 56,192 customers (11.93%)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Promising: 40,561 customers (8.61%)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 Customers: 26,693 customers (5.67%)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Lost: 25,097 customers (5.33%)</a:t>
            </a:r>
          </a:p>
          <a:p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443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1648568" y="-1533293"/>
            <a:ext cx="20617067" cy="13347306"/>
            <a:chOff x="0" y="0"/>
            <a:chExt cx="27489423" cy="17796409"/>
          </a:xfrm>
        </p:grpSpPr>
        <p:sp>
          <p:nvSpPr>
            <p:cNvPr id="130" name="Google Shape;130;p3"/>
            <p:cNvSpPr/>
            <p:nvPr/>
          </p:nvSpPr>
          <p:spPr>
            <a:xfrm rot="856615">
              <a:off x="19735523" y="11993570"/>
              <a:ext cx="4609241" cy="5316600"/>
            </a:xfrm>
            <a:custGeom>
              <a:avLst/>
              <a:gdLst/>
              <a:ahLst/>
              <a:cxnLst/>
              <a:rect l="l" t="t" r="r" b="b"/>
              <a:pathLst>
                <a:path w="4609241" h="5316600" extrusionOk="0">
                  <a:moveTo>
                    <a:pt x="0" y="0"/>
                  </a:moveTo>
                  <a:lnTo>
                    <a:pt x="4609241" y="0"/>
                  </a:lnTo>
                  <a:lnTo>
                    <a:pt x="4609241" y="5316600"/>
                  </a:lnTo>
                  <a:lnTo>
                    <a:pt x="0" y="5316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3"/>
            <p:cNvSpPr/>
            <p:nvPr/>
          </p:nvSpPr>
          <p:spPr>
            <a:xfrm rot="856615">
              <a:off x="24562869" y="10823243"/>
              <a:ext cx="2145027" cy="2474215"/>
            </a:xfrm>
            <a:custGeom>
              <a:avLst/>
              <a:gdLst/>
              <a:ahLst/>
              <a:cxnLst/>
              <a:rect l="l" t="t" r="r" b="b"/>
              <a:pathLst>
                <a:path w="2145027" h="2474215" extrusionOk="0">
                  <a:moveTo>
                    <a:pt x="0" y="0"/>
                  </a:moveTo>
                  <a:lnTo>
                    <a:pt x="2145027" y="0"/>
                  </a:lnTo>
                  <a:lnTo>
                    <a:pt x="2145027" y="2474215"/>
                  </a:lnTo>
                  <a:lnTo>
                    <a:pt x="0" y="24742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/>
            <p:nvPr/>
          </p:nvSpPr>
          <p:spPr>
            <a:xfrm rot="856615">
              <a:off x="655170" y="3843405"/>
              <a:ext cx="5167573" cy="5960616"/>
            </a:xfrm>
            <a:custGeom>
              <a:avLst/>
              <a:gdLst/>
              <a:ahLst/>
              <a:cxnLst/>
              <a:rect l="l" t="t" r="r" b="b"/>
              <a:pathLst>
                <a:path w="5167573" h="5960616" extrusionOk="0">
                  <a:moveTo>
                    <a:pt x="0" y="0"/>
                  </a:moveTo>
                  <a:lnTo>
                    <a:pt x="5167573" y="0"/>
                  </a:lnTo>
                  <a:lnTo>
                    <a:pt x="5167573" y="5960615"/>
                  </a:lnTo>
                  <a:lnTo>
                    <a:pt x="0" y="59606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10408" y="12119848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7" y="0"/>
                  </a:lnTo>
                  <a:lnTo>
                    <a:pt x="4319907" y="4982863"/>
                  </a:lnTo>
                  <a:lnTo>
                    <a:pt x="0" y="4982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3"/>
            <p:cNvSpPr/>
            <p:nvPr/>
          </p:nvSpPr>
          <p:spPr>
            <a:xfrm rot="9801329">
              <a:off x="22546390" y="514291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8" y="0"/>
                  </a:lnTo>
                  <a:lnTo>
                    <a:pt x="4319908" y="4982864"/>
                  </a:lnTo>
                  <a:lnTo>
                    <a:pt x="0" y="4982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8381380">
              <a:off x="19541180" y="2377116"/>
              <a:ext cx="1533293" cy="1768600"/>
            </a:xfrm>
            <a:custGeom>
              <a:avLst/>
              <a:gdLst/>
              <a:ahLst/>
              <a:cxnLst/>
              <a:rect l="l" t="t" r="r" b="b"/>
              <a:pathLst>
                <a:path w="1533293" h="1768600" extrusionOk="0">
                  <a:moveTo>
                    <a:pt x="0" y="0"/>
                  </a:moveTo>
                  <a:lnTo>
                    <a:pt x="1533292" y="0"/>
                  </a:lnTo>
                  <a:lnTo>
                    <a:pt x="1533292" y="1768600"/>
                  </a:lnTo>
                  <a:lnTo>
                    <a:pt x="0" y="1768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Google Shape;136;p3"/>
            <p:cNvSpPr/>
            <p:nvPr/>
          </p:nvSpPr>
          <p:spPr>
            <a:xfrm rot="-1699247">
              <a:off x="22792444" y="11376151"/>
              <a:ext cx="1207474" cy="1392780"/>
            </a:xfrm>
            <a:custGeom>
              <a:avLst/>
              <a:gdLst/>
              <a:ahLst/>
              <a:cxnLst/>
              <a:rect l="l" t="t" r="r" b="b"/>
              <a:pathLst>
                <a:path w="1207474" h="1392780" extrusionOk="0">
                  <a:moveTo>
                    <a:pt x="0" y="0"/>
                  </a:moveTo>
                  <a:lnTo>
                    <a:pt x="1207474" y="0"/>
                  </a:lnTo>
                  <a:lnTo>
                    <a:pt x="1207474" y="1392780"/>
                  </a:lnTo>
                  <a:lnTo>
                    <a:pt x="0" y="13927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3"/>
            <p:cNvSpPr/>
            <p:nvPr/>
          </p:nvSpPr>
          <p:spPr>
            <a:xfrm rot="2347825">
              <a:off x="2926045" y="9331060"/>
              <a:ext cx="701683" cy="809366"/>
            </a:xfrm>
            <a:custGeom>
              <a:avLst/>
              <a:gdLst/>
              <a:ahLst/>
              <a:cxnLst/>
              <a:rect l="l" t="t" r="r" b="b"/>
              <a:pathLst>
                <a:path w="701683" h="809366" extrusionOk="0">
                  <a:moveTo>
                    <a:pt x="0" y="0"/>
                  </a:moveTo>
                  <a:lnTo>
                    <a:pt x="701683" y="0"/>
                  </a:lnTo>
                  <a:lnTo>
                    <a:pt x="701683" y="809366"/>
                  </a:lnTo>
                  <a:lnTo>
                    <a:pt x="0" y="809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23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0" y="0"/>
            <a:ext cx="1148345" cy="10287000"/>
          </a:xfrm>
          <a:custGeom>
            <a:avLst/>
            <a:gdLst/>
            <a:ahLst/>
            <a:cxnLst/>
            <a:rect l="l" t="t" r="r" b="b"/>
            <a:pathLst>
              <a:path w="1148345" h="10287000" extrusionOk="0">
                <a:moveTo>
                  <a:pt x="0" y="0"/>
                </a:moveTo>
                <a:lnTo>
                  <a:pt x="1148345" y="0"/>
                </a:lnTo>
                <a:lnTo>
                  <a:pt x="1148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627563" r="-30207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3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3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3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3"/>
          <p:cNvSpPr txBox="1"/>
          <p:nvPr/>
        </p:nvSpPr>
        <p:spPr>
          <a:xfrm>
            <a:off x="1450285" y="1620325"/>
            <a:ext cx="12757525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 dirty="0">
                <a:solidFill>
                  <a:srgbClr val="3B3486"/>
                </a:solidFill>
                <a:latin typeface="Arial"/>
                <a:ea typeface="Arial"/>
                <a:cs typeface="Arial"/>
                <a:sym typeface="Arial"/>
              </a:rPr>
              <a:t>BUSINESS QUESTION 2: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7DAE5-3D4B-F279-56B2-BBF691FD3D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1785" y="2491974"/>
            <a:ext cx="7930074" cy="4245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BE2ABC-ED9A-6C3D-FEE4-8087CB814623}"/>
              </a:ext>
            </a:extLst>
          </p:cNvPr>
          <p:cNvSpPr txBox="1"/>
          <p:nvPr/>
        </p:nvSpPr>
        <p:spPr>
          <a:xfrm>
            <a:off x="9865847" y="2491973"/>
            <a:ext cx="793007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Categorized by Monetary: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Champion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104.28 BN VND in Sales, </a:t>
            </a:r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39.15%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Loyal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81.13 BN VND in Sales, </a:t>
            </a:r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30.46%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 Attention – 29.53 BN VND in Sales, 11.09%</a:t>
            </a: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Champion has 57,847 Customers (12.28% customers) but contribute 104.28 Bn VND in Sales,39.15% total Revenue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Loyal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Loyal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83,722 customers (17.78% customers) but contribute 81.13 BN VND in Sales, 30.46% total Revenue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 Attention: 106,805 customers (22.68% customers) but only contribute 29.53 BN VND in Sales, 11.09%</a:t>
            </a: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68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1648568" y="-1533293"/>
            <a:ext cx="20617067" cy="13347306"/>
            <a:chOff x="0" y="0"/>
            <a:chExt cx="27489423" cy="17796409"/>
          </a:xfrm>
        </p:grpSpPr>
        <p:sp>
          <p:nvSpPr>
            <p:cNvPr id="130" name="Google Shape;130;p3"/>
            <p:cNvSpPr/>
            <p:nvPr/>
          </p:nvSpPr>
          <p:spPr>
            <a:xfrm rot="856615">
              <a:off x="19735523" y="11993570"/>
              <a:ext cx="4609241" cy="5316600"/>
            </a:xfrm>
            <a:custGeom>
              <a:avLst/>
              <a:gdLst/>
              <a:ahLst/>
              <a:cxnLst/>
              <a:rect l="l" t="t" r="r" b="b"/>
              <a:pathLst>
                <a:path w="4609241" h="5316600" extrusionOk="0">
                  <a:moveTo>
                    <a:pt x="0" y="0"/>
                  </a:moveTo>
                  <a:lnTo>
                    <a:pt x="4609241" y="0"/>
                  </a:lnTo>
                  <a:lnTo>
                    <a:pt x="4609241" y="5316600"/>
                  </a:lnTo>
                  <a:lnTo>
                    <a:pt x="0" y="5316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3"/>
            <p:cNvSpPr/>
            <p:nvPr/>
          </p:nvSpPr>
          <p:spPr>
            <a:xfrm rot="856615">
              <a:off x="24562869" y="10823243"/>
              <a:ext cx="2145027" cy="2474215"/>
            </a:xfrm>
            <a:custGeom>
              <a:avLst/>
              <a:gdLst/>
              <a:ahLst/>
              <a:cxnLst/>
              <a:rect l="l" t="t" r="r" b="b"/>
              <a:pathLst>
                <a:path w="2145027" h="2474215" extrusionOk="0">
                  <a:moveTo>
                    <a:pt x="0" y="0"/>
                  </a:moveTo>
                  <a:lnTo>
                    <a:pt x="2145027" y="0"/>
                  </a:lnTo>
                  <a:lnTo>
                    <a:pt x="2145027" y="2474215"/>
                  </a:lnTo>
                  <a:lnTo>
                    <a:pt x="0" y="24742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/>
            <p:nvPr/>
          </p:nvSpPr>
          <p:spPr>
            <a:xfrm rot="856615">
              <a:off x="655170" y="3843405"/>
              <a:ext cx="5167573" cy="5960616"/>
            </a:xfrm>
            <a:custGeom>
              <a:avLst/>
              <a:gdLst/>
              <a:ahLst/>
              <a:cxnLst/>
              <a:rect l="l" t="t" r="r" b="b"/>
              <a:pathLst>
                <a:path w="5167573" h="5960616" extrusionOk="0">
                  <a:moveTo>
                    <a:pt x="0" y="0"/>
                  </a:moveTo>
                  <a:lnTo>
                    <a:pt x="5167573" y="0"/>
                  </a:lnTo>
                  <a:lnTo>
                    <a:pt x="5167573" y="5960615"/>
                  </a:lnTo>
                  <a:lnTo>
                    <a:pt x="0" y="59606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10408" y="12119848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7" y="0"/>
                  </a:lnTo>
                  <a:lnTo>
                    <a:pt x="4319907" y="4982863"/>
                  </a:lnTo>
                  <a:lnTo>
                    <a:pt x="0" y="4982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3"/>
            <p:cNvSpPr/>
            <p:nvPr/>
          </p:nvSpPr>
          <p:spPr>
            <a:xfrm rot="9801329">
              <a:off x="22546390" y="514291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8" y="0"/>
                  </a:lnTo>
                  <a:lnTo>
                    <a:pt x="4319908" y="4982864"/>
                  </a:lnTo>
                  <a:lnTo>
                    <a:pt x="0" y="4982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8381380">
              <a:off x="19541180" y="2377116"/>
              <a:ext cx="1533293" cy="1768600"/>
            </a:xfrm>
            <a:custGeom>
              <a:avLst/>
              <a:gdLst/>
              <a:ahLst/>
              <a:cxnLst/>
              <a:rect l="l" t="t" r="r" b="b"/>
              <a:pathLst>
                <a:path w="1533293" h="1768600" extrusionOk="0">
                  <a:moveTo>
                    <a:pt x="0" y="0"/>
                  </a:moveTo>
                  <a:lnTo>
                    <a:pt x="1533292" y="0"/>
                  </a:lnTo>
                  <a:lnTo>
                    <a:pt x="1533292" y="1768600"/>
                  </a:lnTo>
                  <a:lnTo>
                    <a:pt x="0" y="1768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Google Shape;136;p3"/>
            <p:cNvSpPr/>
            <p:nvPr/>
          </p:nvSpPr>
          <p:spPr>
            <a:xfrm rot="-1699247">
              <a:off x="22792444" y="11376151"/>
              <a:ext cx="1207474" cy="1392780"/>
            </a:xfrm>
            <a:custGeom>
              <a:avLst/>
              <a:gdLst/>
              <a:ahLst/>
              <a:cxnLst/>
              <a:rect l="l" t="t" r="r" b="b"/>
              <a:pathLst>
                <a:path w="1207474" h="1392780" extrusionOk="0">
                  <a:moveTo>
                    <a:pt x="0" y="0"/>
                  </a:moveTo>
                  <a:lnTo>
                    <a:pt x="1207474" y="0"/>
                  </a:lnTo>
                  <a:lnTo>
                    <a:pt x="1207474" y="1392780"/>
                  </a:lnTo>
                  <a:lnTo>
                    <a:pt x="0" y="13927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3"/>
            <p:cNvSpPr/>
            <p:nvPr/>
          </p:nvSpPr>
          <p:spPr>
            <a:xfrm rot="2347825">
              <a:off x="2926045" y="9331060"/>
              <a:ext cx="701683" cy="809366"/>
            </a:xfrm>
            <a:custGeom>
              <a:avLst/>
              <a:gdLst/>
              <a:ahLst/>
              <a:cxnLst/>
              <a:rect l="l" t="t" r="r" b="b"/>
              <a:pathLst>
                <a:path w="701683" h="809366" extrusionOk="0">
                  <a:moveTo>
                    <a:pt x="0" y="0"/>
                  </a:moveTo>
                  <a:lnTo>
                    <a:pt x="701683" y="0"/>
                  </a:lnTo>
                  <a:lnTo>
                    <a:pt x="701683" y="809366"/>
                  </a:lnTo>
                  <a:lnTo>
                    <a:pt x="0" y="809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23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0" y="0"/>
            <a:ext cx="1148345" cy="10287000"/>
          </a:xfrm>
          <a:custGeom>
            <a:avLst/>
            <a:gdLst/>
            <a:ahLst/>
            <a:cxnLst/>
            <a:rect l="l" t="t" r="r" b="b"/>
            <a:pathLst>
              <a:path w="1148345" h="10287000" extrusionOk="0">
                <a:moveTo>
                  <a:pt x="0" y="0"/>
                </a:moveTo>
                <a:lnTo>
                  <a:pt x="1148345" y="0"/>
                </a:lnTo>
                <a:lnTo>
                  <a:pt x="1148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627563" r="-30207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3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3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3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3"/>
          <p:cNvSpPr txBox="1"/>
          <p:nvPr/>
        </p:nvSpPr>
        <p:spPr>
          <a:xfrm>
            <a:off x="1450285" y="1620325"/>
            <a:ext cx="12757525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 dirty="0">
                <a:solidFill>
                  <a:srgbClr val="3B3486"/>
                </a:solidFill>
                <a:latin typeface="Arial"/>
                <a:ea typeface="Arial"/>
                <a:cs typeface="Arial"/>
                <a:sym typeface="Arial"/>
              </a:rPr>
              <a:t>BUSINESS QUESTION 2: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510D7-5228-F545-BF3B-A212674DC190}"/>
              </a:ext>
            </a:extLst>
          </p:cNvPr>
          <p:cNvSpPr txBox="1"/>
          <p:nvPr/>
        </p:nvSpPr>
        <p:spPr>
          <a:xfrm>
            <a:off x="7354671" y="2752006"/>
            <a:ext cx="10604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Average Recency: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Champion last purchases were 379 days ago (1 year)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Loyal last purchases were 512 days ago (1 year 4 months)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 attention last purchases were 615 days (1 year 8 months)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FF70D-B18E-34A1-A70F-A4D6319D9D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9100" y="2414279"/>
            <a:ext cx="5682491" cy="77500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E879E6-870F-8DDC-BD0C-F2778AF668AF}"/>
              </a:ext>
            </a:extLst>
          </p:cNvPr>
          <p:cNvSpPr txBox="1"/>
          <p:nvPr/>
        </p:nvSpPr>
        <p:spPr>
          <a:xfrm>
            <a:off x="7354671" y="5290956"/>
            <a:ext cx="9904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Average Frequency: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Champion customers buy 5 times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Loyal customers buy 3 times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 Attention customers only buy 1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9BAED-2815-7953-23A2-DA0DD07A4A09}"/>
              </a:ext>
            </a:extLst>
          </p:cNvPr>
          <p:cNvSpPr txBox="1"/>
          <p:nvPr/>
        </p:nvSpPr>
        <p:spPr>
          <a:xfrm>
            <a:off x="7354671" y="7972910"/>
            <a:ext cx="9374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Average Monetary: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Champion customers average value: 1.8 M VND/ purchase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Loyal customers average value: 969K VND/ purchase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 Attention customers average value: 276K VND/ purchase</a:t>
            </a:r>
          </a:p>
        </p:txBody>
      </p:sp>
    </p:spTree>
    <p:extLst>
      <p:ext uri="{BB962C8B-B14F-4D97-AF65-F5344CB8AC3E}">
        <p14:creationId xmlns:p14="http://schemas.microsoft.com/office/powerpoint/2010/main" val="1400483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5601" r="-11874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07" name="Google Shape;107;p2"/>
          <p:cNvGrpSpPr/>
          <p:nvPr/>
        </p:nvGrpSpPr>
        <p:grpSpPr>
          <a:xfrm>
            <a:off x="-1648568" y="-1533293"/>
            <a:ext cx="20617067" cy="13347306"/>
            <a:chOff x="0" y="0"/>
            <a:chExt cx="27489423" cy="17796409"/>
          </a:xfrm>
        </p:grpSpPr>
        <p:sp>
          <p:nvSpPr>
            <p:cNvPr id="108" name="Google Shape;108;p2"/>
            <p:cNvSpPr/>
            <p:nvPr/>
          </p:nvSpPr>
          <p:spPr>
            <a:xfrm rot="856615">
              <a:off x="19735523" y="11993570"/>
              <a:ext cx="4609241" cy="5316600"/>
            </a:xfrm>
            <a:custGeom>
              <a:avLst/>
              <a:gdLst/>
              <a:ahLst/>
              <a:cxnLst/>
              <a:rect l="l" t="t" r="r" b="b"/>
              <a:pathLst>
                <a:path w="4609241" h="5316600" extrusionOk="0">
                  <a:moveTo>
                    <a:pt x="0" y="0"/>
                  </a:moveTo>
                  <a:lnTo>
                    <a:pt x="4609241" y="0"/>
                  </a:lnTo>
                  <a:lnTo>
                    <a:pt x="4609241" y="5316600"/>
                  </a:lnTo>
                  <a:lnTo>
                    <a:pt x="0" y="5316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Google Shape;109;p2"/>
            <p:cNvSpPr/>
            <p:nvPr/>
          </p:nvSpPr>
          <p:spPr>
            <a:xfrm rot="856615">
              <a:off x="24562869" y="10823243"/>
              <a:ext cx="2145027" cy="2474215"/>
            </a:xfrm>
            <a:custGeom>
              <a:avLst/>
              <a:gdLst/>
              <a:ahLst/>
              <a:cxnLst/>
              <a:rect l="l" t="t" r="r" b="b"/>
              <a:pathLst>
                <a:path w="2145027" h="2474215" extrusionOk="0">
                  <a:moveTo>
                    <a:pt x="0" y="0"/>
                  </a:moveTo>
                  <a:lnTo>
                    <a:pt x="2145027" y="0"/>
                  </a:lnTo>
                  <a:lnTo>
                    <a:pt x="2145027" y="2474215"/>
                  </a:lnTo>
                  <a:lnTo>
                    <a:pt x="0" y="24742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Google Shape;110;p2"/>
            <p:cNvSpPr/>
            <p:nvPr/>
          </p:nvSpPr>
          <p:spPr>
            <a:xfrm rot="856615">
              <a:off x="655170" y="3843405"/>
              <a:ext cx="5167573" cy="5960616"/>
            </a:xfrm>
            <a:custGeom>
              <a:avLst/>
              <a:gdLst/>
              <a:ahLst/>
              <a:cxnLst/>
              <a:rect l="l" t="t" r="r" b="b"/>
              <a:pathLst>
                <a:path w="5167573" h="5960616" extrusionOk="0">
                  <a:moveTo>
                    <a:pt x="0" y="0"/>
                  </a:moveTo>
                  <a:lnTo>
                    <a:pt x="5167573" y="0"/>
                  </a:lnTo>
                  <a:lnTo>
                    <a:pt x="5167573" y="5960615"/>
                  </a:lnTo>
                  <a:lnTo>
                    <a:pt x="0" y="59606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10408" y="12119848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7" y="0"/>
                  </a:lnTo>
                  <a:lnTo>
                    <a:pt x="4319907" y="4982863"/>
                  </a:lnTo>
                  <a:lnTo>
                    <a:pt x="0" y="4982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Google Shape;112;p2"/>
            <p:cNvSpPr/>
            <p:nvPr/>
          </p:nvSpPr>
          <p:spPr>
            <a:xfrm rot="9801329">
              <a:off x="22546390" y="514291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8" y="0"/>
                  </a:lnTo>
                  <a:lnTo>
                    <a:pt x="4319908" y="4982864"/>
                  </a:lnTo>
                  <a:lnTo>
                    <a:pt x="0" y="4982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Google Shape;113;p2"/>
            <p:cNvSpPr/>
            <p:nvPr/>
          </p:nvSpPr>
          <p:spPr>
            <a:xfrm rot="8381380">
              <a:off x="19541180" y="2377116"/>
              <a:ext cx="1533293" cy="1768600"/>
            </a:xfrm>
            <a:custGeom>
              <a:avLst/>
              <a:gdLst/>
              <a:ahLst/>
              <a:cxnLst/>
              <a:rect l="l" t="t" r="r" b="b"/>
              <a:pathLst>
                <a:path w="1533293" h="1768600" extrusionOk="0">
                  <a:moveTo>
                    <a:pt x="0" y="0"/>
                  </a:moveTo>
                  <a:lnTo>
                    <a:pt x="1533292" y="0"/>
                  </a:lnTo>
                  <a:lnTo>
                    <a:pt x="1533292" y="1768600"/>
                  </a:lnTo>
                  <a:lnTo>
                    <a:pt x="0" y="1768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Google Shape;114;p2"/>
            <p:cNvSpPr/>
            <p:nvPr/>
          </p:nvSpPr>
          <p:spPr>
            <a:xfrm rot="856615">
              <a:off x="6067267" y="2531313"/>
              <a:ext cx="2404861" cy="2773924"/>
            </a:xfrm>
            <a:custGeom>
              <a:avLst/>
              <a:gdLst/>
              <a:ahLst/>
              <a:cxnLst/>
              <a:rect l="l" t="t" r="r" b="b"/>
              <a:pathLst>
                <a:path w="2404861" h="2773924" extrusionOk="0">
                  <a:moveTo>
                    <a:pt x="0" y="0"/>
                  </a:moveTo>
                  <a:lnTo>
                    <a:pt x="2404861" y="0"/>
                  </a:lnTo>
                  <a:lnTo>
                    <a:pt x="2404861" y="2773923"/>
                  </a:lnTo>
                  <a:lnTo>
                    <a:pt x="0" y="27739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Google Shape;115;p2"/>
            <p:cNvSpPr/>
            <p:nvPr/>
          </p:nvSpPr>
          <p:spPr>
            <a:xfrm rot="-1699247">
              <a:off x="22792444" y="11376151"/>
              <a:ext cx="1207474" cy="1392780"/>
            </a:xfrm>
            <a:custGeom>
              <a:avLst/>
              <a:gdLst/>
              <a:ahLst/>
              <a:cxnLst/>
              <a:rect l="l" t="t" r="r" b="b"/>
              <a:pathLst>
                <a:path w="1207474" h="1392780" extrusionOk="0">
                  <a:moveTo>
                    <a:pt x="0" y="0"/>
                  </a:moveTo>
                  <a:lnTo>
                    <a:pt x="1207474" y="0"/>
                  </a:lnTo>
                  <a:lnTo>
                    <a:pt x="1207474" y="1392780"/>
                  </a:lnTo>
                  <a:lnTo>
                    <a:pt x="0" y="13927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Google Shape;116;p2"/>
            <p:cNvSpPr/>
            <p:nvPr/>
          </p:nvSpPr>
          <p:spPr>
            <a:xfrm rot="-642376">
              <a:off x="16496869" y="12074977"/>
              <a:ext cx="550045" cy="634458"/>
            </a:xfrm>
            <a:custGeom>
              <a:avLst/>
              <a:gdLst/>
              <a:ahLst/>
              <a:cxnLst/>
              <a:rect l="l" t="t" r="r" b="b"/>
              <a:pathLst>
                <a:path w="550045" h="634458" extrusionOk="0">
                  <a:moveTo>
                    <a:pt x="0" y="0"/>
                  </a:moveTo>
                  <a:lnTo>
                    <a:pt x="550045" y="0"/>
                  </a:lnTo>
                  <a:lnTo>
                    <a:pt x="550045" y="634458"/>
                  </a:lnTo>
                  <a:lnTo>
                    <a:pt x="0" y="6344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Google Shape;117;p2"/>
            <p:cNvSpPr/>
            <p:nvPr/>
          </p:nvSpPr>
          <p:spPr>
            <a:xfrm rot="2347825">
              <a:off x="2926045" y="9331060"/>
              <a:ext cx="701683" cy="809366"/>
            </a:xfrm>
            <a:custGeom>
              <a:avLst/>
              <a:gdLst/>
              <a:ahLst/>
              <a:cxnLst/>
              <a:rect l="l" t="t" r="r" b="b"/>
              <a:pathLst>
                <a:path w="701683" h="809366" extrusionOk="0">
                  <a:moveTo>
                    <a:pt x="0" y="0"/>
                  </a:moveTo>
                  <a:lnTo>
                    <a:pt x="701683" y="0"/>
                  </a:lnTo>
                  <a:lnTo>
                    <a:pt x="701683" y="809366"/>
                  </a:lnTo>
                  <a:lnTo>
                    <a:pt x="0" y="809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 amt="123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8" name="Google Shape;118;p2"/>
          <p:cNvSpPr txBox="1"/>
          <p:nvPr/>
        </p:nvSpPr>
        <p:spPr>
          <a:xfrm>
            <a:off x="1400686" y="1620325"/>
            <a:ext cx="15858614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EXECUTIVE SUMMARY: Pizza Hut RFM Analysis</a:t>
            </a:r>
            <a:endParaRPr dirty="0"/>
          </a:p>
        </p:txBody>
      </p:sp>
      <p:sp>
        <p:nvSpPr>
          <p:cNvPr id="119" name="Google Shape;119;p2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0" name="Google Shape;120;p2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1" name="Google Shape;121;p2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2" name="Google Shape;122;p2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3" name="Google Shape;123;p2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4" name="Google Shape;124;p2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15A007-0A44-E80D-C76F-FAC79D08A47E}"/>
              </a:ext>
            </a:extLst>
          </p:cNvPr>
          <p:cNvSpPr txBox="1"/>
          <p:nvPr/>
        </p:nvSpPr>
        <p:spPr>
          <a:xfrm>
            <a:off x="147637" y="2489455"/>
            <a:ext cx="17992725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Objective: This RFM analysis project aims to segment Pizza Hut's customer base based on Recency, Frequency, and Monetary Value (RFM) to gain insights into customer behavior, identify high-value customers, and inform targeted marketing strategies.</a:t>
            </a:r>
          </a:p>
          <a:p>
            <a:pPr algn="l"/>
            <a:endParaRPr lang="en-US" sz="2400" b="0" i="0" dirty="0">
              <a:solidFill>
                <a:srgbClr val="E3E3E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4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Methodology: We analyzed historical purchase data of Pizza Hut customers, segmented them into RFM clusters, and assessed their characteristics and purchase patterns. </a:t>
            </a:r>
          </a:p>
          <a:p>
            <a:pPr algn="l"/>
            <a:endParaRPr lang="en-US" sz="2400" dirty="0">
              <a:solidFill>
                <a:srgbClr val="E3E3E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4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Findings:</a:t>
            </a:r>
          </a:p>
          <a:p>
            <a:pPr marL="342900" indent="-342900" algn="l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Segmentation: Eight distinct RFM segments were identified: Champion, Loyal Customers, Promising, New Customers, Shouldn’t Lose Customers, Need Attention Customers, Sleepers, and Lost.</a:t>
            </a:r>
          </a:p>
          <a:p>
            <a:pPr marL="342900" indent="-342900" algn="l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Drivers: Frequency and Monetary Value were identified as the primary drivers of customer lifetime value (CLV). </a:t>
            </a:r>
            <a:r>
              <a:rPr lang="en-US" sz="2400" b="1" i="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Loyal Champions and Frequent Value Seekers contribute the highest CLV.</a:t>
            </a:r>
          </a:p>
          <a:p>
            <a:pPr marL="342900" indent="-342900" algn="l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Churn Risk: </a:t>
            </a:r>
            <a:r>
              <a:rPr lang="en-US" sz="2400" b="1" i="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Lapsed High Spenders and Price-Conscious Drifters </a:t>
            </a:r>
            <a:r>
              <a:rPr lang="en-US" sz="24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 higher churn risk and require targeted retention strategies.</a:t>
            </a:r>
          </a:p>
          <a:p>
            <a:pPr marL="342900" indent="-342900" algn="l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Marketing Opportunities: Recommendations include personalized promotions and targeted campaigns based on RFM segments to increase customer engagement, drive higher purchase frequency, and retain valuable customers.</a:t>
            </a:r>
          </a:p>
          <a:p>
            <a:pPr algn="l">
              <a:buClr>
                <a:schemeClr val="bg1"/>
              </a:buClr>
            </a:pPr>
            <a:endParaRPr lang="en-US" sz="2400" b="0" i="0" dirty="0">
              <a:solidFill>
                <a:srgbClr val="E3E3E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Clr>
                <a:schemeClr val="bg1"/>
              </a:buClr>
            </a:pPr>
            <a:r>
              <a:rPr lang="en-US" sz="24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Impact: Implementing these RFM segmentation insights can help Pizza Hut:</a:t>
            </a:r>
          </a:p>
          <a:p>
            <a:pPr marL="342900" indent="-342900" algn="l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 marketing campaigns: Target different segments with relevant offers and messaging to increase campaign effectiveness.</a:t>
            </a:r>
          </a:p>
          <a:p>
            <a:pPr marL="342900" indent="-342900" algn="l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 customer retention: Identify and implement targeted retention strategies for at-risk segments.</a:t>
            </a:r>
          </a:p>
          <a:p>
            <a:pPr marL="342900" indent="-342900" algn="l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Boost customer lifetime value: Focus on high-value segments and encourage repeat purchases.</a:t>
            </a:r>
          </a:p>
          <a:p>
            <a:pPr marL="342900" indent="-342900" algn="l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b="0" i="0" dirty="0">
                <a:solidFill>
                  <a:srgbClr val="E3E3E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Gain deeper customer understanding: Utilize RFM insights to inform product development and service offerings.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1648568" y="-1533293"/>
            <a:ext cx="20617067" cy="13347306"/>
            <a:chOff x="0" y="0"/>
            <a:chExt cx="27489423" cy="17796409"/>
          </a:xfrm>
        </p:grpSpPr>
        <p:sp>
          <p:nvSpPr>
            <p:cNvPr id="130" name="Google Shape;130;p3"/>
            <p:cNvSpPr/>
            <p:nvPr/>
          </p:nvSpPr>
          <p:spPr>
            <a:xfrm rot="856615">
              <a:off x="19735523" y="11993570"/>
              <a:ext cx="4609241" cy="5316600"/>
            </a:xfrm>
            <a:custGeom>
              <a:avLst/>
              <a:gdLst/>
              <a:ahLst/>
              <a:cxnLst/>
              <a:rect l="l" t="t" r="r" b="b"/>
              <a:pathLst>
                <a:path w="4609241" h="5316600" extrusionOk="0">
                  <a:moveTo>
                    <a:pt x="0" y="0"/>
                  </a:moveTo>
                  <a:lnTo>
                    <a:pt x="4609241" y="0"/>
                  </a:lnTo>
                  <a:lnTo>
                    <a:pt x="4609241" y="5316600"/>
                  </a:lnTo>
                  <a:lnTo>
                    <a:pt x="0" y="5316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3"/>
            <p:cNvSpPr/>
            <p:nvPr/>
          </p:nvSpPr>
          <p:spPr>
            <a:xfrm rot="856615">
              <a:off x="24562869" y="10823243"/>
              <a:ext cx="2145027" cy="2474215"/>
            </a:xfrm>
            <a:custGeom>
              <a:avLst/>
              <a:gdLst/>
              <a:ahLst/>
              <a:cxnLst/>
              <a:rect l="l" t="t" r="r" b="b"/>
              <a:pathLst>
                <a:path w="2145027" h="2474215" extrusionOk="0">
                  <a:moveTo>
                    <a:pt x="0" y="0"/>
                  </a:moveTo>
                  <a:lnTo>
                    <a:pt x="2145027" y="0"/>
                  </a:lnTo>
                  <a:lnTo>
                    <a:pt x="2145027" y="2474215"/>
                  </a:lnTo>
                  <a:lnTo>
                    <a:pt x="0" y="24742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/>
            <p:nvPr/>
          </p:nvSpPr>
          <p:spPr>
            <a:xfrm rot="856615">
              <a:off x="655170" y="3843405"/>
              <a:ext cx="5167573" cy="5960616"/>
            </a:xfrm>
            <a:custGeom>
              <a:avLst/>
              <a:gdLst/>
              <a:ahLst/>
              <a:cxnLst/>
              <a:rect l="l" t="t" r="r" b="b"/>
              <a:pathLst>
                <a:path w="5167573" h="5960616" extrusionOk="0">
                  <a:moveTo>
                    <a:pt x="0" y="0"/>
                  </a:moveTo>
                  <a:lnTo>
                    <a:pt x="5167573" y="0"/>
                  </a:lnTo>
                  <a:lnTo>
                    <a:pt x="5167573" y="5960615"/>
                  </a:lnTo>
                  <a:lnTo>
                    <a:pt x="0" y="59606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10408" y="12119848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7" y="0"/>
                  </a:lnTo>
                  <a:lnTo>
                    <a:pt x="4319907" y="4982863"/>
                  </a:lnTo>
                  <a:lnTo>
                    <a:pt x="0" y="4982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3"/>
            <p:cNvSpPr/>
            <p:nvPr/>
          </p:nvSpPr>
          <p:spPr>
            <a:xfrm rot="9801329">
              <a:off x="22546390" y="514291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8" y="0"/>
                  </a:lnTo>
                  <a:lnTo>
                    <a:pt x="4319908" y="4982864"/>
                  </a:lnTo>
                  <a:lnTo>
                    <a:pt x="0" y="4982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8381380">
              <a:off x="19541180" y="2377116"/>
              <a:ext cx="1533293" cy="1768600"/>
            </a:xfrm>
            <a:custGeom>
              <a:avLst/>
              <a:gdLst/>
              <a:ahLst/>
              <a:cxnLst/>
              <a:rect l="l" t="t" r="r" b="b"/>
              <a:pathLst>
                <a:path w="1533293" h="1768600" extrusionOk="0">
                  <a:moveTo>
                    <a:pt x="0" y="0"/>
                  </a:moveTo>
                  <a:lnTo>
                    <a:pt x="1533292" y="0"/>
                  </a:lnTo>
                  <a:lnTo>
                    <a:pt x="1533292" y="1768600"/>
                  </a:lnTo>
                  <a:lnTo>
                    <a:pt x="0" y="1768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Google Shape;136;p3"/>
            <p:cNvSpPr/>
            <p:nvPr/>
          </p:nvSpPr>
          <p:spPr>
            <a:xfrm rot="-1699247">
              <a:off x="22792444" y="11376151"/>
              <a:ext cx="1207474" cy="1392780"/>
            </a:xfrm>
            <a:custGeom>
              <a:avLst/>
              <a:gdLst/>
              <a:ahLst/>
              <a:cxnLst/>
              <a:rect l="l" t="t" r="r" b="b"/>
              <a:pathLst>
                <a:path w="1207474" h="1392780" extrusionOk="0">
                  <a:moveTo>
                    <a:pt x="0" y="0"/>
                  </a:moveTo>
                  <a:lnTo>
                    <a:pt x="1207474" y="0"/>
                  </a:lnTo>
                  <a:lnTo>
                    <a:pt x="1207474" y="1392780"/>
                  </a:lnTo>
                  <a:lnTo>
                    <a:pt x="0" y="13927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3"/>
            <p:cNvSpPr/>
            <p:nvPr/>
          </p:nvSpPr>
          <p:spPr>
            <a:xfrm rot="2347825">
              <a:off x="2926045" y="9331060"/>
              <a:ext cx="701683" cy="809366"/>
            </a:xfrm>
            <a:custGeom>
              <a:avLst/>
              <a:gdLst/>
              <a:ahLst/>
              <a:cxnLst/>
              <a:rect l="l" t="t" r="r" b="b"/>
              <a:pathLst>
                <a:path w="701683" h="809366" extrusionOk="0">
                  <a:moveTo>
                    <a:pt x="0" y="0"/>
                  </a:moveTo>
                  <a:lnTo>
                    <a:pt x="701683" y="0"/>
                  </a:lnTo>
                  <a:lnTo>
                    <a:pt x="701683" y="809366"/>
                  </a:lnTo>
                  <a:lnTo>
                    <a:pt x="0" y="809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23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0" y="0"/>
            <a:ext cx="1148345" cy="10287000"/>
          </a:xfrm>
          <a:custGeom>
            <a:avLst/>
            <a:gdLst/>
            <a:ahLst/>
            <a:cxnLst/>
            <a:rect l="l" t="t" r="r" b="b"/>
            <a:pathLst>
              <a:path w="1148345" h="10287000" extrusionOk="0">
                <a:moveTo>
                  <a:pt x="0" y="0"/>
                </a:moveTo>
                <a:lnTo>
                  <a:pt x="1148345" y="0"/>
                </a:lnTo>
                <a:lnTo>
                  <a:pt x="1148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627563" r="-30207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3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3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3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3"/>
          <p:cNvSpPr txBox="1"/>
          <p:nvPr/>
        </p:nvSpPr>
        <p:spPr>
          <a:xfrm>
            <a:off x="1450285" y="1620325"/>
            <a:ext cx="12757525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 dirty="0">
                <a:solidFill>
                  <a:srgbClr val="3B3486"/>
                </a:solidFill>
                <a:latin typeface="Arial"/>
                <a:ea typeface="Arial"/>
                <a:cs typeface="Arial"/>
                <a:sym typeface="Arial"/>
              </a:rPr>
              <a:t>BUSINESS QUESTION 3: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5C2B16-909D-0258-B7C5-78F445324E86}"/>
              </a:ext>
            </a:extLst>
          </p:cNvPr>
          <p:cNvSpPr txBox="1"/>
          <p:nvPr/>
        </p:nvSpPr>
        <p:spPr>
          <a:xfrm>
            <a:off x="1565662" y="2565583"/>
            <a:ext cx="16025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Life value (CLV) = Avg Frequency * Avg Monetary (For each Segmentations)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FA209-A0B4-7A72-530B-7AA60306A3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2641" y="3483821"/>
            <a:ext cx="15985328" cy="457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54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1648568" y="-1533293"/>
            <a:ext cx="20617067" cy="13347306"/>
            <a:chOff x="0" y="0"/>
            <a:chExt cx="27489423" cy="17796409"/>
          </a:xfrm>
        </p:grpSpPr>
        <p:sp>
          <p:nvSpPr>
            <p:cNvPr id="130" name="Google Shape;130;p3"/>
            <p:cNvSpPr/>
            <p:nvPr/>
          </p:nvSpPr>
          <p:spPr>
            <a:xfrm rot="856615">
              <a:off x="19735523" y="11993570"/>
              <a:ext cx="4609241" cy="5316600"/>
            </a:xfrm>
            <a:custGeom>
              <a:avLst/>
              <a:gdLst/>
              <a:ahLst/>
              <a:cxnLst/>
              <a:rect l="l" t="t" r="r" b="b"/>
              <a:pathLst>
                <a:path w="4609241" h="5316600" extrusionOk="0">
                  <a:moveTo>
                    <a:pt x="0" y="0"/>
                  </a:moveTo>
                  <a:lnTo>
                    <a:pt x="4609241" y="0"/>
                  </a:lnTo>
                  <a:lnTo>
                    <a:pt x="4609241" y="5316600"/>
                  </a:lnTo>
                  <a:lnTo>
                    <a:pt x="0" y="5316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3"/>
            <p:cNvSpPr/>
            <p:nvPr/>
          </p:nvSpPr>
          <p:spPr>
            <a:xfrm rot="856615">
              <a:off x="24562869" y="10823243"/>
              <a:ext cx="2145027" cy="2474215"/>
            </a:xfrm>
            <a:custGeom>
              <a:avLst/>
              <a:gdLst/>
              <a:ahLst/>
              <a:cxnLst/>
              <a:rect l="l" t="t" r="r" b="b"/>
              <a:pathLst>
                <a:path w="2145027" h="2474215" extrusionOk="0">
                  <a:moveTo>
                    <a:pt x="0" y="0"/>
                  </a:moveTo>
                  <a:lnTo>
                    <a:pt x="2145027" y="0"/>
                  </a:lnTo>
                  <a:lnTo>
                    <a:pt x="2145027" y="2474215"/>
                  </a:lnTo>
                  <a:lnTo>
                    <a:pt x="0" y="24742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/>
            <p:nvPr/>
          </p:nvSpPr>
          <p:spPr>
            <a:xfrm rot="856615">
              <a:off x="655170" y="3843405"/>
              <a:ext cx="5167573" cy="5960616"/>
            </a:xfrm>
            <a:custGeom>
              <a:avLst/>
              <a:gdLst/>
              <a:ahLst/>
              <a:cxnLst/>
              <a:rect l="l" t="t" r="r" b="b"/>
              <a:pathLst>
                <a:path w="5167573" h="5960616" extrusionOk="0">
                  <a:moveTo>
                    <a:pt x="0" y="0"/>
                  </a:moveTo>
                  <a:lnTo>
                    <a:pt x="5167573" y="0"/>
                  </a:lnTo>
                  <a:lnTo>
                    <a:pt x="5167573" y="5960615"/>
                  </a:lnTo>
                  <a:lnTo>
                    <a:pt x="0" y="59606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10408" y="12119848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7" y="0"/>
                  </a:lnTo>
                  <a:lnTo>
                    <a:pt x="4319907" y="4982863"/>
                  </a:lnTo>
                  <a:lnTo>
                    <a:pt x="0" y="4982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3"/>
            <p:cNvSpPr/>
            <p:nvPr/>
          </p:nvSpPr>
          <p:spPr>
            <a:xfrm rot="9801329">
              <a:off x="22546390" y="514291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8" y="0"/>
                  </a:lnTo>
                  <a:lnTo>
                    <a:pt x="4319908" y="4982864"/>
                  </a:lnTo>
                  <a:lnTo>
                    <a:pt x="0" y="4982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8381380">
              <a:off x="19541180" y="2377116"/>
              <a:ext cx="1533293" cy="1768600"/>
            </a:xfrm>
            <a:custGeom>
              <a:avLst/>
              <a:gdLst/>
              <a:ahLst/>
              <a:cxnLst/>
              <a:rect l="l" t="t" r="r" b="b"/>
              <a:pathLst>
                <a:path w="1533293" h="1768600" extrusionOk="0">
                  <a:moveTo>
                    <a:pt x="0" y="0"/>
                  </a:moveTo>
                  <a:lnTo>
                    <a:pt x="1533292" y="0"/>
                  </a:lnTo>
                  <a:lnTo>
                    <a:pt x="1533292" y="1768600"/>
                  </a:lnTo>
                  <a:lnTo>
                    <a:pt x="0" y="1768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Google Shape;136;p3"/>
            <p:cNvSpPr/>
            <p:nvPr/>
          </p:nvSpPr>
          <p:spPr>
            <a:xfrm rot="-1699247">
              <a:off x="22792444" y="11376151"/>
              <a:ext cx="1207474" cy="1392780"/>
            </a:xfrm>
            <a:custGeom>
              <a:avLst/>
              <a:gdLst/>
              <a:ahLst/>
              <a:cxnLst/>
              <a:rect l="l" t="t" r="r" b="b"/>
              <a:pathLst>
                <a:path w="1207474" h="1392780" extrusionOk="0">
                  <a:moveTo>
                    <a:pt x="0" y="0"/>
                  </a:moveTo>
                  <a:lnTo>
                    <a:pt x="1207474" y="0"/>
                  </a:lnTo>
                  <a:lnTo>
                    <a:pt x="1207474" y="1392780"/>
                  </a:lnTo>
                  <a:lnTo>
                    <a:pt x="0" y="13927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3"/>
            <p:cNvSpPr/>
            <p:nvPr/>
          </p:nvSpPr>
          <p:spPr>
            <a:xfrm rot="2347825">
              <a:off x="2926045" y="9331060"/>
              <a:ext cx="701683" cy="809366"/>
            </a:xfrm>
            <a:custGeom>
              <a:avLst/>
              <a:gdLst/>
              <a:ahLst/>
              <a:cxnLst/>
              <a:rect l="l" t="t" r="r" b="b"/>
              <a:pathLst>
                <a:path w="701683" h="809366" extrusionOk="0">
                  <a:moveTo>
                    <a:pt x="0" y="0"/>
                  </a:moveTo>
                  <a:lnTo>
                    <a:pt x="701683" y="0"/>
                  </a:lnTo>
                  <a:lnTo>
                    <a:pt x="701683" y="809366"/>
                  </a:lnTo>
                  <a:lnTo>
                    <a:pt x="0" y="809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23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0" y="0"/>
            <a:ext cx="1148345" cy="10287000"/>
          </a:xfrm>
          <a:custGeom>
            <a:avLst/>
            <a:gdLst/>
            <a:ahLst/>
            <a:cxnLst/>
            <a:rect l="l" t="t" r="r" b="b"/>
            <a:pathLst>
              <a:path w="1148345" h="10287000" extrusionOk="0">
                <a:moveTo>
                  <a:pt x="0" y="0"/>
                </a:moveTo>
                <a:lnTo>
                  <a:pt x="1148345" y="0"/>
                </a:lnTo>
                <a:lnTo>
                  <a:pt x="1148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627563" r="-30207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3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3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3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3"/>
          <p:cNvSpPr txBox="1"/>
          <p:nvPr/>
        </p:nvSpPr>
        <p:spPr>
          <a:xfrm>
            <a:off x="1450285" y="1620325"/>
            <a:ext cx="16495637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 dirty="0">
                <a:solidFill>
                  <a:srgbClr val="3B3486"/>
                </a:solidFill>
                <a:latin typeface="Arial"/>
                <a:ea typeface="Arial"/>
                <a:cs typeface="Arial"/>
                <a:sym typeface="Arial"/>
              </a:rPr>
              <a:t>BUSINESS QUESTION 4: RECOMMENDATIONS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6FA0B6-1A66-37CF-1BC0-533F1AF1A124}"/>
              </a:ext>
            </a:extLst>
          </p:cNvPr>
          <p:cNvSpPr txBox="1"/>
          <p:nvPr/>
        </p:nvSpPr>
        <p:spPr>
          <a:xfrm>
            <a:off x="1653027" y="2439810"/>
            <a:ext cx="1608896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engage and attract new customers or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lapers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Based on insights found: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prefer eating Pizza in the weekends and don’t eat pizza 2 consecutive days.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prefer eating Pizza in Holidays.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Possible reasons: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Pizza is considered “Unhealthy Food”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Eating Habit: Pizza cannot replace a regular meal in Vietnamese culture.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Solutions for problem 1: Price and encourage customers consume more Pizza during weekday.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Referral discount for both Old and New Customers (50% discount or free 1 pizza in next order)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Voucher (valid only from Monday – Thursday and excluded from other promotion) for an order from App and Website (Encourage customers using App and Website more, so we have more data to analyze customers portrait)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Having 1 day of a week for ‘Buy 1 get 1 free on selected Pizza’ (Recommend Wednesday because it’s the middle of the week, and customers don’t eat pizza 2 consecutive days. Also, help up-sale with higher price Pizza). 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377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1648568" y="-1533293"/>
            <a:ext cx="20617067" cy="13347306"/>
            <a:chOff x="0" y="0"/>
            <a:chExt cx="27489423" cy="17796409"/>
          </a:xfrm>
        </p:grpSpPr>
        <p:sp>
          <p:nvSpPr>
            <p:cNvPr id="130" name="Google Shape;130;p3"/>
            <p:cNvSpPr/>
            <p:nvPr/>
          </p:nvSpPr>
          <p:spPr>
            <a:xfrm rot="856615">
              <a:off x="19735523" y="11993570"/>
              <a:ext cx="4609241" cy="5316600"/>
            </a:xfrm>
            <a:custGeom>
              <a:avLst/>
              <a:gdLst/>
              <a:ahLst/>
              <a:cxnLst/>
              <a:rect l="l" t="t" r="r" b="b"/>
              <a:pathLst>
                <a:path w="4609241" h="5316600" extrusionOk="0">
                  <a:moveTo>
                    <a:pt x="0" y="0"/>
                  </a:moveTo>
                  <a:lnTo>
                    <a:pt x="4609241" y="0"/>
                  </a:lnTo>
                  <a:lnTo>
                    <a:pt x="4609241" y="5316600"/>
                  </a:lnTo>
                  <a:lnTo>
                    <a:pt x="0" y="5316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3"/>
            <p:cNvSpPr/>
            <p:nvPr/>
          </p:nvSpPr>
          <p:spPr>
            <a:xfrm rot="856615">
              <a:off x="24562869" y="10823243"/>
              <a:ext cx="2145027" cy="2474215"/>
            </a:xfrm>
            <a:custGeom>
              <a:avLst/>
              <a:gdLst/>
              <a:ahLst/>
              <a:cxnLst/>
              <a:rect l="l" t="t" r="r" b="b"/>
              <a:pathLst>
                <a:path w="2145027" h="2474215" extrusionOk="0">
                  <a:moveTo>
                    <a:pt x="0" y="0"/>
                  </a:moveTo>
                  <a:lnTo>
                    <a:pt x="2145027" y="0"/>
                  </a:lnTo>
                  <a:lnTo>
                    <a:pt x="2145027" y="2474215"/>
                  </a:lnTo>
                  <a:lnTo>
                    <a:pt x="0" y="24742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/>
            <p:nvPr/>
          </p:nvSpPr>
          <p:spPr>
            <a:xfrm rot="856615">
              <a:off x="655170" y="3843405"/>
              <a:ext cx="5167573" cy="5960616"/>
            </a:xfrm>
            <a:custGeom>
              <a:avLst/>
              <a:gdLst/>
              <a:ahLst/>
              <a:cxnLst/>
              <a:rect l="l" t="t" r="r" b="b"/>
              <a:pathLst>
                <a:path w="5167573" h="5960616" extrusionOk="0">
                  <a:moveTo>
                    <a:pt x="0" y="0"/>
                  </a:moveTo>
                  <a:lnTo>
                    <a:pt x="5167573" y="0"/>
                  </a:lnTo>
                  <a:lnTo>
                    <a:pt x="5167573" y="5960615"/>
                  </a:lnTo>
                  <a:lnTo>
                    <a:pt x="0" y="59606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10408" y="12119848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7" y="0"/>
                  </a:lnTo>
                  <a:lnTo>
                    <a:pt x="4319907" y="4982863"/>
                  </a:lnTo>
                  <a:lnTo>
                    <a:pt x="0" y="4982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3"/>
            <p:cNvSpPr/>
            <p:nvPr/>
          </p:nvSpPr>
          <p:spPr>
            <a:xfrm rot="9801329">
              <a:off x="22546390" y="514291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8" y="0"/>
                  </a:lnTo>
                  <a:lnTo>
                    <a:pt x="4319908" y="4982864"/>
                  </a:lnTo>
                  <a:lnTo>
                    <a:pt x="0" y="4982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8381380">
              <a:off x="19541180" y="2377116"/>
              <a:ext cx="1533293" cy="1768600"/>
            </a:xfrm>
            <a:custGeom>
              <a:avLst/>
              <a:gdLst/>
              <a:ahLst/>
              <a:cxnLst/>
              <a:rect l="l" t="t" r="r" b="b"/>
              <a:pathLst>
                <a:path w="1533293" h="1768600" extrusionOk="0">
                  <a:moveTo>
                    <a:pt x="0" y="0"/>
                  </a:moveTo>
                  <a:lnTo>
                    <a:pt x="1533292" y="0"/>
                  </a:lnTo>
                  <a:lnTo>
                    <a:pt x="1533292" y="1768600"/>
                  </a:lnTo>
                  <a:lnTo>
                    <a:pt x="0" y="1768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Google Shape;136;p3"/>
            <p:cNvSpPr/>
            <p:nvPr/>
          </p:nvSpPr>
          <p:spPr>
            <a:xfrm rot="-1699247">
              <a:off x="22792444" y="11376151"/>
              <a:ext cx="1207474" cy="1392780"/>
            </a:xfrm>
            <a:custGeom>
              <a:avLst/>
              <a:gdLst/>
              <a:ahLst/>
              <a:cxnLst/>
              <a:rect l="l" t="t" r="r" b="b"/>
              <a:pathLst>
                <a:path w="1207474" h="1392780" extrusionOk="0">
                  <a:moveTo>
                    <a:pt x="0" y="0"/>
                  </a:moveTo>
                  <a:lnTo>
                    <a:pt x="1207474" y="0"/>
                  </a:lnTo>
                  <a:lnTo>
                    <a:pt x="1207474" y="1392780"/>
                  </a:lnTo>
                  <a:lnTo>
                    <a:pt x="0" y="13927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3"/>
            <p:cNvSpPr/>
            <p:nvPr/>
          </p:nvSpPr>
          <p:spPr>
            <a:xfrm rot="2347825">
              <a:off x="2926045" y="9331060"/>
              <a:ext cx="701683" cy="809366"/>
            </a:xfrm>
            <a:custGeom>
              <a:avLst/>
              <a:gdLst/>
              <a:ahLst/>
              <a:cxnLst/>
              <a:rect l="l" t="t" r="r" b="b"/>
              <a:pathLst>
                <a:path w="701683" h="809366" extrusionOk="0">
                  <a:moveTo>
                    <a:pt x="0" y="0"/>
                  </a:moveTo>
                  <a:lnTo>
                    <a:pt x="701683" y="0"/>
                  </a:lnTo>
                  <a:lnTo>
                    <a:pt x="701683" y="809366"/>
                  </a:lnTo>
                  <a:lnTo>
                    <a:pt x="0" y="809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23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0" y="0"/>
            <a:ext cx="1148345" cy="10287000"/>
          </a:xfrm>
          <a:custGeom>
            <a:avLst/>
            <a:gdLst/>
            <a:ahLst/>
            <a:cxnLst/>
            <a:rect l="l" t="t" r="r" b="b"/>
            <a:pathLst>
              <a:path w="1148345" h="10287000" extrusionOk="0">
                <a:moveTo>
                  <a:pt x="0" y="0"/>
                </a:moveTo>
                <a:lnTo>
                  <a:pt x="1148345" y="0"/>
                </a:lnTo>
                <a:lnTo>
                  <a:pt x="1148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627563" r="-30207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3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3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3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3"/>
          <p:cNvSpPr txBox="1"/>
          <p:nvPr/>
        </p:nvSpPr>
        <p:spPr>
          <a:xfrm>
            <a:off x="1450285" y="1620325"/>
            <a:ext cx="16495637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 dirty="0">
                <a:solidFill>
                  <a:srgbClr val="3B3486"/>
                </a:solidFill>
                <a:latin typeface="Arial"/>
                <a:ea typeface="Arial"/>
                <a:cs typeface="Arial"/>
                <a:sym typeface="Arial"/>
              </a:rPr>
              <a:t>BUSINESS QUESTION 4: RECOMMENDATIONS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6FA0B6-1A66-37CF-1BC0-533F1AF1A124}"/>
              </a:ext>
            </a:extLst>
          </p:cNvPr>
          <p:cNvSpPr txBox="1"/>
          <p:nvPr/>
        </p:nvSpPr>
        <p:spPr>
          <a:xfrm>
            <a:off x="1653027" y="2439810"/>
            <a:ext cx="160889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engage and attract new customers or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lapers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Solutions for problem 2: Pizza is considered “Unhealthy Food”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Make healthy Pizza: Less oil, less salt, add more vegetable (Can approach to vegans as new customers)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 size of pizzas so that less calories per pizza consumption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Lapsers or Sleepers: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has MIN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Recencay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338 days (almost 1 year without ordering anything)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can remind them with a birthday Voucher for 1 free pizza (must dine-in at store and bring 2 more friends) (approach more customers and with 3 people, they’ll order 2-3 pizzas)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Launch a 2-3 months campaign: “Awakening all Lapsers” with 1 free pizza (must dine-in at store and bring 2 more friends)</a:t>
            </a:r>
          </a:p>
        </p:txBody>
      </p:sp>
    </p:spTree>
    <p:extLst>
      <p:ext uri="{BB962C8B-B14F-4D97-AF65-F5344CB8AC3E}">
        <p14:creationId xmlns:p14="http://schemas.microsoft.com/office/powerpoint/2010/main" val="1723131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1648568" y="-1533293"/>
            <a:ext cx="20617067" cy="13347306"/>
            <a:chOff x="0" y="0"/>
            <a:chExt cx="27489423" cy="17796409"/>
          </a:xfrm>
        </p:grpSpPr>
        <p:sp>
          <p:nvSpPr>
            <p:cNvPr id="130" name="Google Shape;130;p3"/>
            <p:cNvSpPr/>
            <p:nvPr/>
          </p:nvSpPr>
          <p:spPr>
            <a:xfrm rot="856615">
              <a:off x="19735523" y="11993570"/>
              <a:ext cx="4609241" cy="5316600"/>
            </a:xfrm>
            <a:custGeom>
              <a:avLst/>
              <a:gdLst/>
              <a:ahLst/>
              <a:cxnLst/>
              <a:rect l="l" t="t" r="r" b="b"/>
              <a:pathLst>
                <a:path w="4609241" h="5316600" extrusionOk="0">
                  <a:moveTo>
                    <a:pt x="0" y="0"/>
                  </a:moveTo>
                  <a:lnTo>
                    <a:pt x="4609241" y="0"/>
                  </a:lnTo>
                  <a:lnTo>
                    <a:pt x="4609241" y="5316600"/>
                  </a:lnTo>
                  <a:lnTo>
                    <a:pt x="0" y="5316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3"/>
            <p:cNvSpPr/>
            <p:nvPr/>
          </p:nvSpPr>
          <p:spPr>
            <a:xfrm rot="856615">
              <a:off x="24562869" y="10823243"/>
              <a:ext cx="2145027" cy="2474215"/>
            </a:xfrm>
            <a:custGeom>
              <a:avLst/>
              <a:gdLst/>
              <a:ahLst/>
              <a:cxnLst/>
              <a:rect l="l" t="t" r="r" b="b"/>
              <a:pathLst>
                <a:path w="2145027" h="2474215" extrusionOk="0">
                  <a:moveTo>
                    <a:pt x="0" y="0"/>
                  </a:moveTo>
                  <a:lnTo>
                    <a:pt x="2145027" y="0"/>
                  </a:lnTo>
                  <a:lnTo>
                    <a:pt x="2145027" y="2474215"/>
                  </a:lnTo>
                  <a:lnTo>
                    <a:pt x="0" y="24742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/>
            <p:nvPr/>
          </p:nvSpPr>
          <p:spPr>
            <a:xfrm rot="856615">
              <a:off x="655170" y="3843405"/>
              <a:ext cx="5167573" cy="5960616"/>
            </a:xfrm>
            <a:custGeom>
              <a:avLst/>
              <a:gdLst/>
              <a:ahLst/>
              <a:cxnLst/>
              <a:rect l="l" t="t" r="r" b="b"/>
              <a:pathLst>
                <a:path w="5167573" h="5960616" extrusionOk="0">
                  <a:moveTo>
                    <a:pt x="0" y="0"/>
                  </a:moveTo>
                  <a:lnTo>
                    <a:pt x="5167573" y="0"/>
                  </a:lnTo>
                  <a:lnTo>
                    <a:pt x="5167573" y="5960615"/>
                  </a:lnTo>
                  <a:lnTo>
                    <a:pt x="0" y="59606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10408" y="12119848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7" y="0"/>
                  </a:lnTo>
                  <a:lnTo>
                    <a:pt x="4319907" y="4982863"/>
                  </a:lnTo>
                  <a:lnTo>
                    <a:pt x="0" y="4982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3"/>
            <p:cNvSpPr/>
            <p:nvPr/>
          </p:nvSpPr>
          <p:spPr>
            <a:xfrm rot="9801329">
              <a:off x="22546390" y="514291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8" y="0"/>
                  </a:lnTo>
                  <a:lnTo>
                    <a:pt x="4319908" y="4982864"/>
                  </a:lnTo>
                  <a:lnTo>
                    <a:pt x="0" y="4982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8381380">
              <a:off x="19541180" y="2377116"/>
              <a:ext cx="1533293" cy="1768600"/>
            </a:xfrm>
            <a:custGeom>
              <a:avLst/>
              <a:gdLst/>
              <a:ahLst/>
              <a:cxnLst/>
              <a:rect l="l" t="t" r="r" b="b"/>
              <a:pathLst>
                <a:path w="1533293" h="1768600" extrusionOk="0">
                  <a:moveTo>
                    <a:pt x="0" y="0"/>
                  </a:moveTo>
                  <a:lnTo>
                    <a:pt x="1533292" y="0"/>
                  </a:lnTo>
                  <a:lnTo>
                    <a:pt x="1533292" y="1768600"/>
                  </a:lnTo>
                  <a:lnTo>
                    <a:pt x="0" y="1768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Google Shape;136;p3"/>
            <p:cNvSpPr/>
            <p:nvPr/>
          </p:nvSpPr>
          <p:spPr>
            <a:xfrm rot="-1699247">
              <a:off x="22792444" y="11376151"/>
              <a:ext cx="1207474" cy="1392780"/>
            </a:xfrm>
            <a:custGeom>
              <a:avLst/>
              <a:gdLst/>
              <a:ahLst/>
              <a:cxnLst/>
              <a:rect l="l" t="t" r="r" b="b"/>
              <a:pathLst>
                <a:path w="1207474" h="1392780" extrusionOk="0">
                  <a:moveTo>
                    <a:pt x="0" y="0"/>
                  </a:moveTo>
                  <a:lnTo>
                    <a:pt x="1207474" y="0"/>
                  </a:lnTo>
                  <a:lnTo>
                    <a:pt x="1207474" y="1392780"/>
                  </a:lnTo>
                  <a:lnTo>
                    <a:pt x="0" y="13927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3"/>
            <p:cNvSpPr/>
            <p:nvPr/>
          </p:nvSpPr>
          <p:spPr>
            <a:xfrm rot="2347825">
              <a:off x="2926045" y="9331060"/>
              <a:ext cx="701683" cy="809366"/>
            </a:xfrm>
            <a:custGeom>
              <a:avLst/>
              <a:gdLst/>
              <a:ahLst/>
              <a:cxnLst/>
              <a:rect l="l" t="t" r="r" b="b"/>
              <a:pathLst>
                <a:path w="701683" h="809366" extrusionOk="0">
                  <a:moveTo>
                    <a:pt x="0" y="0"/>
                  </a:moveTo>
                  <a:lnTo>
                    <a:pt x="701683" y="0"/>
                  </a:lnTo>
                  <a:lnTo>
                    <a:pt x="701683" y="809366"/>
                  </a:lnTo>
                  <a:lnTo>
                    <a:pt x="0" y="809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23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0" y="0"/>
            <a:ext cx="1148345" cy="10287000"/>
          </a:xfrm>
          <a:custGeom>
            <a:avLst/>
            <a:gdLst/>
            <a:ahLst/>
            <a:cxnLst/>
            <a:rect l="l" t="t" r="r" b="b"/>
            <a:pathLst>
              <a:path w="1148345" h="10287000" extrusionOk="0">
                <a:moveTo>
                  <a:pt x="0" y="0"/>
                </a:moveTo>
                <a:lnTo>
                  <a:pt x="1148345" y="0"/>
                </a:lnTo>
                <a:lnTo>
                  <a:pt x="1148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627563" r="-30207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3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3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3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3"/>
          <p:cNvSpPr txBox="1"/>
          <p:nvPr/>
        </p:nvSpPr>
        <p:spPr>
          <a:xfrm>
            <a:off x="1450285" y="1620325"/>
            <a:ext cx="16495637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 dirty="0">
                <a:solidFill>
                  <a:srgbClr val="3B3486"/>
                </a:solidFill>
                <a:latin typeface="Arial"/>
                <a:ea typeface="Arial"/>
                <a:cs typeface="Arial"/>
                <a:sym typeface="Arial"/>
              </a:rPr>
              <a:t>BUSINESS QUESTION 4: RECOMMENDATIONS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6FA0B6-1A66-37CF-1BC0-533F1AF1A124}"/>
              </a:ext>
            </a:extLst>
          </p:cNvPr>
          <p:cNvSpPr txBox="1"/>
          <p:nvPr/>
        </p:nvSpPr>
        <p:spPr>
          <a:xfrm>
            <a:off x="1653621" y="2662799"/>
            <a:ext cx="160889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b. How to increase frequency for repeated users?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Launch a Rewarding program: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customer buy pizza, they’ll receive points. At certain point level, they’ll be promoted to different ranks: Bronze, Silver, Gold, Platinum, Diamond. With different </a:t>
            </a:r>
            <a:r>
              <a:rPr lang="vi-V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priviledges ex: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Higher discount rate, priority waiting line, guaranteed delivery time, private lounge, better customer service, birthday celebrating for them and their family,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… 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  Sending emails, letters, announcements on newest Promotion program, Voucher, …</a:t>
            </a:r>
          </a:p>
        </p:txBody>
      </p:sp>
    </p:spTree>
    <p:extLst>
      <p:ext uri="{BB962C8B-B14F-4D97-AF65-F5344CB8AC3E}">
        <p14:creationId xmlns:p14="http://schemas.microsoft.com/office/powerpoint/2010/main" val="2523955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1648568" y="-1533293"/>
            <a:ext cx="20617067" cy="13347306"/>
            <a:chOff x="0" y="0"/>
            <a:chExt cx="27489423" cy="17796409"/>
          </a:xfrm>
        </p:grpSpPr>
        <p:sp>
          <p:nvSpPr>
            <p:cNvPr id="130" name="Google Shape;130;p3"/>
            <p:cNvSpPr/>
            <p:nvPr/>
          </p:nvSpPr>
          <p:spPr>
            <a:xfrm rot="856615">
              <a:off x="19735523" y="11993570"/>
              <a:ext cx="4609241" cy="5316600"/>
            </a:xfrm>
            <a:custGeom>
              <a:avLst/>
              <a:gdLst/>
              <a:ahLst/>
              <a:cxnLst/>
              <a:rect l="l" t="t" r="r" b="b"/>
              <a:pathLst>
                <a:path w="4609241" h="5316600" extrusionOk="0">
                  <a:moveTo>
                    <a:pt x="0" y="0"/>
                  </a:moveTo>
                  <a:lnTo>
                    <a:pt x="4609241" y="0"/>
                  </a:lnTo>
                  <a:lnTo>
                    <a:pt x="4609241" y="5316600"/>
                  </a:lnTo>
                  <a:lnTo>
                    <a:pt x="0" y="5316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3"/>
            <p:cNvSpPr/>
            <p:nvPr/>
          </p:nvSpPr>
          <p:spPr>
            <a:xfrm rot="856615">
              <a:off x="24562869" y="10823243"/>
              <a:ext cx="2145027" cy="2474215"/>
            </a:xfrm>
            <a:custGeom>
              <a:avLst/>
              <a:gdLst/>
              <a:ahLst/>
              <a:cxnLst/>
              <a:rect l="l" t="t" r="r" b="b"/>
              <a:pathLst>
                <a:path w="2145027" h="2474215" extrusionOk="0">
                  <a:moveTo>
                    <a:pt x="0" y="0"/>
                  </a:moveTo>
                  <a:lnTo>
                    <a:pt x="2145027" y="0"/>
                  </a:lnTo>
                  <a:lnTo>
                    <a:pt x="2145027" y="2474215"/>
                  </a:lnTo>
                  <a:lnTo>
                    <a:pt x="0" y="24742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/>
            <p:nvPr/>
          </p:nvSpPr>
          <p:spPr>
            <a:xfrm rot="856615">
              <a:off x="655170" y="3843405"/>
              <a:ext cx="5167573" cy="5960616"/>
            </a:xfrm>
            <a:custGeom>
              <a:avLst/>
              <a:gdLst/>
              <a:ahLst/>
              <a:cxnLst/>
              <a:rect l="l" t="t" r="r" b="b"/>
              <a:pathLst>
                <a:path w="5167573" h="5960616" extrusionOk="0">
                  <a:moveTo>
                    <a:pt x="0" y="0"/>
                  </a:moveTo>
                  <a:lnTo>
                    <a:pt x="5167573" y="0"/>
                  </a:lnTo>
                  <a:lnTo>
                    <a:pt x="5167573" y="5960615"/>
                  </a:lnTo>
                  <a:lnTo>
                    <a:pt x="0" y="59606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10408" y="12119848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7" y="0"/>
                  </a:lnTo>
                  <a:lnTo>
                    <a:pt x="4319907" y="4982863"/>
                  </a:lnTo>
                  <a:lnTo>
                    <a:pt x="0" y="4982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3"/>
            <p:cNvSpPr/>
            <p:nvPr/>
          </p:nvSpPr>
          <p:spPr>
            <a:xfrm rot="9801329">
              <a:off x="22546390" y="514291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8" y="0"/>
                  </a:lnTo>
                  <a:lnTo>
                    <a:pt x="4319908" y="4982864"/>
                  </a:lnTo>
                  <a:lnTo>
                    <a:pt x="0" y="4982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8381380">
              <a:off x="19541180" y="2377116"/>
              <a:ext cx="1533293" cy="1768600"/>
            </a:xfrm>
            <a:custGeom>
              <a:avLst/>
              <a:gdLst/>
              <a:ahLst/>
              <a:cxnLst/>
              <a:rect l="l" t="t" r="r" b="b"/>
              <a:pathLst>
                <a:path w="1533293" h="1768600" extrusionOk="0">
                  <a:moveTo>
                    <a:pt x="0" y="0"/>
                  </a:moveTo>
                  <a:lnTo>
                    <a:pt x="1533292" y="0"/>
                  </a:lnTo>
                  <a:lnTo>
                    <a:pt x="1533292" y="1768600"/>
                  </a:lnTo>
                  <a:lnTo>
                    <a:pt x="0" y="1768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Google Shape;136;p3"/>
            <p:cNvSpPr/>
            <p:nvPr/>
          </p:nvSpPr>
          <p:spPr>
            <a:xfrm rot="-1699247">
              <a:off x="22792444" y="11376151"/>
              <a:ext cx="1207474" cy="1392780"/>
            </a:xfrm>
            <a:custGeom>
              <a:avLst/>
              <a:gdLst/>
              <a:ahLst/>
              <a:cxnLst/>
              <a:rect l="l" t="t" r="r" b="b"/>
              <a:pathLst>
                <a:path w="1207474" h="1392780" extrusionOk="0">
                  <a:moveTo>
                    <a:pt x="0" y="0"/>
                  </a:moveTo>
                  <a:lnTo>
                    <a:pt x="1207474" y="0"/>
                  </a:lnTo>
                  <a:lnTo>
                    <a:pt x="1207474" y="1392780"/>
                  </a:lnTo>
                  <a:lnTo>
                    <a:pt x="0" y="13927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3"/>
            <p:cNvSpPr/>
            <p:nvPr/>
          </p:nvSpPr>
          <p:spPr>
            <a:xfrm rot="2347825">
              <a:off x="2926045" y="9331060"/>
              <a:ext cx="701683" cy="809366"/>
            </a:xfrm>
            <a:custGeom>
              <a:avLst/>
              <a:gdLst/>
              <a:ahLst/>
              <a:cxnLst/>
              <a:rect l="l" t="t" r="r" b="b"/>
              <a:pathLst>
                <a:path w="701683" h="809366" extrusionOk="0">
                  <a:moveTo>
                    <a:pt x="0" y="0"/>
                  </a:moveTo>
                  <a:lnTo>
                    <a:pt x="701683" y="0"/>
                  </a:lnTo>
                  <a:lnTo>
                    <a:pt x="701683" y="809366"/>
                  </a:lnTo>
                  <a:lnTo>
                    <a:pt x="0" y="809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23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0" y="0"/>
            <a:ext cx="1148345" cy="10287000"/>
          </a:xfrm>
          <a:custGeom>
            <a:avLst/>
            <a:gdLst/>
            <a:ahLst/>
            <a:cxnLst/>
            <a:rect l="l" t="t" r="r" b="b"/>
            <a:pathLst>
              <a:path w="1148345" h="10287000" extrusionOk="0">
                <a:moveTo>
                  <a:pt x="0" y="0"/>
                </a:moveTo>
                <a:lnTo>
                  <a:pt x="1148345" y="0"/>
                </a:lnTo>
                <a:lnTo>
                  <a:pt x="1148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627563" r="-30207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3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3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3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3"/>
          <p:cNvSpPr txBox="1"/>
          <p:nvPr/>
        </p:nvSpPr>
        <p:spPr>
          <a:xfrm>
            <a:off x="1450285" y="1620325"/>
            <a:ext cx="12757525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 dirty="0">
                <a:solidFill>
                  <a:srgbClr val="3B3486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dirty="0"/>
          </a:p>
        </p:txBody>
      </p:sp>
      <p:sp>
        <p:nvSpPr>
          <p:cNvPr id="146" name="Google Shape;146;p3"/>
          <p:cNvSpPr txBox="1"/>
          <p:nvPr/>
        </p:nvSpPr>
        <p:spPr>
          <a:xfrm>
            <a:off x="1450285" y="2672520"/>
            <a:ext cx="12936814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4350" marR="0" lvl="0" indent="-514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sz="3500" dirty="0">
                <a:solidFill>
                  <a:srgbClr val="4A39A1"/>
                </a:solidFill>
                <a:latin typeface="Lexend Deca"/>
                <a:sym typeface="Lexend Deca"/>
              </a:rPr>
              <a:t>DATA PREPARATION AND PRECISON</a:t>
            </a:r>
          </a:p>
          <a:p>
            <a:pPr marL="514350" marR="0" lvl="0" indent="-514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sz="3500" dirty="0">
                <a:solidFill>
                  <a:srgbClr val="4A39A1"/>
                </a:solidFill>
                <a:latin typeface="Lexend Deca"/>
                <a:sym typeface="Lexend Deca"/>
              </a:rPr>
              <a:t>DATA ANALYSIS AND INSIGHTS</a:t>
            </a:r>
          </a:p>
          <a:p>
            <a:pPr marL="514350" marR="0" lvl="0" indent="-514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sz="3500" dirty="0">
                <a:solidFill>
                  <a:srgbClr val="4A39A1"/>
                </a:solidFill>
                <a:latin typeface="Lexend Deca"/>
                <a:sym typeface="Lexend Deca"/>
              </a:rPr>
              <a:t>BUSINESS QUESTIONS</a:t>
            </a:r>
          </a:p>
          <a:p>
            <a:pPr marL="514350" marR="0" lvl="0" indent="-514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sz="3500" dirty="0">
                <a:solidFill>
                  <a:srgbClr val="4A39A1"/>
                </a:solidFill>
                <a:latin typeface="Lexend Deca"/>
                <a:sym typeface="Lexend Deca"/>
              </a:rPr>
              <a:t>RECOMMENDATIONS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1648568" y="-1533293"/>
            <a:ext cx="20617067" cy="13347306"/>
            <a:chOff x="0" y="0"/>
            <a:chExt cx="27489423" cy="17796409"/>
          </a:xfrm>
        </p:grpSpPr>
        <p:sp>
          <p:nvSpPr>
            <p:cNvPr id="130" name="Google Shape;130;p3"/>
            <p:cNvSpPr/>
            <p:nvPr/>
          </p:nvSpPr>
          <p:spPr>
            <a:xfrm rot="856615">
              <a:off x="19735523" y="11993570"/>
              <a:ext cx="4609241" cy="5316600"/>
            </a:xfrm>
            <a:custGeom>
              <a:avLst/>
              <a:gdLst/>
              <a:ahLst/>
              <a:cxnLst/>
              <a:rect l="l" t="t" r="r" b="b"/>
              <a:pathLst>
                <a:path w="4609241" h="5316600" extrusionOk="0">
                  <a:moveTo>
                    <a:pt x="0" y="0"/>
                  </a:moveTo>
                  <a:lnTo>
                    <a:pt x="4609241" y="0"/>
                  </a:lnTo>
                  <a:lnTo>
                    <a:pt x="4609241" y="5316600"/>
                  </a:lnTo>
                  <a:lnTo>
                    <a:pt x="0" y="5316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3"/>
            <p:cNvSpPr/>
            <p:nvPr/>
          </p:nvSpPr>
          <p:spPr>
            <a:xfrm rot="856615">
              <a:off x="24562869" y="10823243"/>
              <a:ext cx="2145027" cy="2474215"/>
            </a:xfrm>
            <a:custGeom>
              <a:avLst/>
              <a:gdLst/>
              <a:ahLst/>
              <a:cxnLst/>
              <a:rect l="l" t="t" r="r" b="b"/>
              <a:pathLst>
                <a:path w="2145027" h="2474215" extrusionOk="0">
                  <a:moveTo>
                    <a:pt x="0" y="0"/>
                  </a:moveTo>
                  <a:lnTo>
                    <a:pt x="2145027" y="0"/>
                  </a:lnTo>
                  <a:lnTo>
                    <a:pt x="2145027" y="2474215"/>
                  </a:lnTo>
                  <a:lnTo>
                    <a:pt x="0" y="24742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/>
            <p:nvPr/>
          </p:nvSpPr>
          <p:spPr>
            <a:xfrm rot="856615">
              <a:off x="655170" y="3843405"/>
              <a:ext cx="5167573" cy="5960616"/>
            </a:xfrm>
            <a:custGeom>
              <a:avLst/>
              <a:gdLst/>
              <a:ahLst/>
              <a:cxnLst/>
              <a:rect l="l" t="t" r="r" b="b"/>
              <a:pathLst>
                <a:path w="5167573" h="5960616" extrusionOk="0">
                  <a:moveTo>
                    <a:pt x="0" y="0"/>
                  </a:moveTo>
                  <a:lnTo>
                    <a:pt x="5167573" y="0"/>
                  </a:lnTo>
                  <a:lnTo>
                    <a:pt x="5167573" y="5960615"/>
                  </a:lnTo>
                  <a:lnTo>
                    <a:pt x="0" y="59606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10408" y="12119848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7" y="0"/>
                  </a:lnTo>
                  <a:lnTo>
                    <a:pt x="4319907" y="4982863"/>
                  </a:lnTo>
                  <a:lnTo>
                    <a:pt x="0" y="4982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3"/>
            <p:cNvSpPr/>
            <p:nvPr/>
          </p:nvSpPr>
          <p:spPr>
            <a:xfrm rot="9801329">
              <a:off x="22546390" y="514291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8" y="0"/>
                  </a:lnTo>
                  <a:lnTo>
                    <a:pt x="4319908" y="4982864"/>
                  </a:lnTo>
                  <a:lnTo>
                    <a:pt x="0" y="4982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8381380">
              <a:off x="19541180" y="2377116"/>
              <a:ext cx="1533293" cy="1768600"/>
            </a:xfrm>
            <a:custGeom>
              <a:avLst/>
              <a:gdLst/>
              <a:ahLst/>
              <a:cxnLst/>
              <a:rect l="l" t="t" r="r" b="b"/>
              <a:pathLst>
                <a:path w="1533293" h="1768600" extrusionOk="0">
                  <a:moveTo>
                    <a:pt x="0" y="0"/>
                  </a:moveTo>
                  <a:lnTo>
                    <a:pt x="1533292" y="0"/>
                  </a:lnTo>
                  <a:lnTo>
                    <a:pt x="1533292" y="1768600"/>
                  </a:lnTo>
                  <a:lnTo>
                    <a:pt x="0" y="1768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Google Shape;136;p3"/>
            <p:cNvSpPr/>
            <p:nvPr/>
          </p:nvSpPr>
          <p:spPr>
            <a:xfrm rot="-1699247">
              <a:off x="22792444" y="11376151"/>
              <a:ext cx="1207474" cy="1392780"/>
            </a:xfrm>
            <a:custGeom>
              <a:avLst/>
              <a:gdLst/>
              <a:ahLst/>
              <a:cxnLst/>
              <a:rect l="l" t="t" r="r" b="b"/>
              <a:pathLst>
                <a:path w="1207474" h="1392780" extrusionOk="0">
                  <a:moveTo>
                    <a:pt x="0" y="0"/>
                  </a:moveTo>
                  <a:lnTo>
                    <a:pt x="1207474" y="0"/>
                  </a:lnTo>
                  <a:lnTo>
                    <a:pt x="1207474" y="1392780"/>
                  </a:lnTo>
                  <a:lnTo>
                    <a:pt x="0" y="13927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3"/>
            <p:cNvSpPr/>
            <p:nvPr/>
          </p:nvSpPr>
          <p:spPr>
            <a:xfrm rot="2347825">
              <a:off x="2926045" y="9331060"/>
              <a:ext cx="701683" cy="809366"/>
            </a:xfrm>
            <a:custGeom>
              <a:avLst/>
              <a:gdLst/>
              <a:ahLst/>
              <a:cxnLst/>
              <a:rect l="l" t="t" r="r" b="b"/>
              <a:pathLst>
                <a:path w="701683" h="809366" extrusionOk="0">
                  <a:moveTo>
                    <a:pt x="0" y="0"/>
                  </a:moveTo>
                  <a:lnTo>
                    <a:pt x="701683" y="0"/>
                  </a:lnTo>
                  <a:lnTo>
                    <a:pt x="701683" y="809366"/>
                  </a:lnTo>
                  <a:lnTo>
                    <a:pt x="0" y="809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23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0" y="0"/>
            <a:ext cx="1148345" cy="10287000"/>
          </a:xfrm>
          <a:custGeom>
            <a:avLst/>
            <a:gdLst/>
            <a:ahLst/>
            <a:cxnLst/>
            <a:rect l="l" t="t" r="r" b="b"/>
            <a:pathLst>
              <a:path w="1148345" h="10287000" extrusionOk="0">
                <a:moveTo>
                  <a:pt x="0" y="0"/>
                </a:moveTo>
                <a:lnTo>
                  <a:pt x="1148345" y="0"/>
                </a:lnTo>
                <a:lnTo>
                  <a:pt x="1148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627563" r="-30207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3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3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3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3"/>
          <p:cNvSpPr txBox="1"/>
          <p:nvPr/>
        </p:nvSpPr>
        <p:spPr>
          <a:xfrm>
            <a:off x="1450285" y="1620325"/>
            <a:ext cx="14500571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dirty="0">
                <a:solidFill>
                  <a:srgbClr val="3B3486"/>
                </a:solidFill>
              </a:rPr>
              <a:t>1/ DATA PREPARATION AND PRECISION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D1315-B5CA-B5C9-5CF8-7EE301EBB3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2802" y="3375759"/>
            <a:ext cx="15799609" cy="5856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88C905-2788-BBC8-2818-892A0D6CFBD2}"/>
              </a:ext>
            </a:extLst>
          </p:cNvPr>
          <p:cNvSpPr txBox="1"/>
          <p:nvPr/>
        </p:nvSpPr>
        <p:spPr>
          <a:xfrm>
            <a:off x="1742802" y="2602523"/>
            <a:ext cx="11445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Raw data looks like:</a:t>
            </a:r>
          </a:p>
        </p:txBody>
      </p:sp>
    </p:spTree>
    <p:extLst>
      <p:ext uri="{BB962C8B-B14F-4D97-AF65-F5344CB8AC3E}">
        <p14:creationId xmlns:p14="http://schemas.microsoft.com/office/powerpoint/2010/main" val="2116501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1648568" y="-1533293"/>
            <a:ext cx="20617067" cy="13347306"/>
            <a:chOff x="0" y="0"/>
            <a:chExt cx="27489423" cy="17796409"/>
          </a:xfrm>
        </p:grpSpPr>
        <p:sp>
          <p:nvSpPr>
            <p:cNvPr id="130" name="Google Shape;130;p3"/>
            <p:cNvSpPr/>
            <p:nvPr/>
          </p:nvSpPr>
          <p:spPr>
            <a:xfrm rot="856615">
              <a:off x="19735523" y="11993570"/>
              <a:ext cx="4609241" cy="5316600"/>
            </a:xfrm>
            <a:custGeom>
              <a:avLst/>
              <a:gdLst/>
              <a:ahLst/>
              <a:cxnLst/>
              <a:rect l="l" t="t" r="r" b="b"/>
              <a:pathLst>
                <a:path w="4609241" h="5316600" extrusionOk="0">
                  <a:moveTo>
                    <a:pt x="0" y="0"/>
                  </a:moveTo>
                  <a:lnTo>
                    <a:pt x="4609241" y="0"/>
                  </a:lnTo>
                  <a:lnTo>
                    <a:pt x="4609241" y="5316600"/>
                  </a:lnTo>
                  <a:lnTo>
                    <a:pt x="0" y="5316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3"/>
            <p:cNvSpPr/>
            <p:nvPr/>
          </p:nvSpPr>
          <p:spPr>
            <a:xfrm rot="856615">
              <a:off x="24562869" y="10823243"/>
              <a:ext cx="2145027" cy="2474215"/>
            </a:xfrm>
            <a:custGeom>
              <a:avLst/>
              <a:gdLst/>
              <a:ahLst/>
              <a:cxnLst/>
              <a:rect l="l" t="t" r="r" b="b"/>
              <a:pathLst>
                <a:path w="2145027" h="2474215" extrusionOk="0">
                  <a:moveTo>
                    <a:pt x="0" y="0"/>
                  </a:moveTo>
                  <a:lnTo>
                    <a:pt x="2145027" y="0"/>
                  </a:lnTo>
                  <a:lnTo>
                    <a:pt x="2145027" y="2474215"/>
                  </a:lnTo>
                  <a:lnTo>
                    <a:pt x="0" y="24742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/>
            <p:nvPr/>
          </p:nvSpPr>
          <p:spPr>
            <a:xfrm rot="856615">
              <a:off x="655170" y="3843405"/>
              <a:ext cx="5167573" cy="5960616"/>
            </a:xfrm>
            <a:custGeom>
              <a:avLst/>
              <a:gdLst/>
              <a:ahLst/>
              <a:cxnLst/>
              <a:rect l="l" t="t" r="r" b="b"/>
              <a:pathLst>
                <a:path w="5167573" h="5960616" extrusionOk="0">
                  <a:moveTo>
                    <a:pt x="0" y="0"/>
                  </a:moveTo>
                  <a:lnTo>
                    <a:pt x="5167573" y="0"/>
                  </a:lnTo>
                  <a:lnTo>
                    <a:pt x="5167573" y="5960615"/>
                  </a:lnTo>
                  <a:lnTo>
                    <a:pt x="0" y="59606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10408" y="12119848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7" y="0"/>
                  </a:lnTo>
                  <a:lnTo>
                    <a:pt x="4319907" y="4982863"/>
                  </a:lnTo>
                  <a:lnTo>
                    <a:pt x="0" y="4982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3"/>
            <p:cNvSpPr/>
            <p:nvPr/>
          </p:nvSpPr>
          <p:spPr>
            <a:xfrm rot="9801329">
              <a:off x="22546390" y="514291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8" y="0"/>
                  </a:lnTo>
                  <a:lnTo>
                    <a:pt x="4319908" y="4982864"/>
                  </a:lnTo>
                  <a:lnTo>
                    <a:pt x="0" y="4982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8381380">
              <a:off x="19541180" y="2377116"/>
              <a:ext cx="1533293" cy="1768600"/>
            </a:xfrm>
            <a:custGeom>
              <a:avLst/>
              <a:gdLst/>
              <a:ahLst/>
              <a:cxnLst/>
              <a:rect l="l" t="t" r="r" b="b"/>
              <a:pathLst>
                <a:path w="1533293" h="1768600" extrusionOk="0">
                  <a:moveTo>
                    <a:pt x="0" y="0"/>
                  </a:moveTo>
                  <a:lnTo>
                    <a:pt x="1533292" y="0"/>
                  </a:lnTo>
                  <a:lnTo>
                    <a:pt x="1533292" y="1768600"/>
                  </a:lnTo>
                  <a:lnTo>
                    <a:pt x="0" y="1768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Google Shape;136;p3"/>
            <p:cNvSpPr/>
            <p:nvPr/>
          </p:nvSpPr>
          <p:spPr>
            <a:xfrm rot="-1699247">
              <a:off x="22792444" y="11376151"/>
              <a:ext cx="1207474" cy="1392780"/>
            </a:xfrm>
            <a:custGeom>
              <a:avLst/>
              <a:gdLst/>
              <a:ahLst/>
              <a:cxnLst/>
              <a:rect l="l" t="t" r="r" b="b"/>
              <a:pathLst>
                <a:path w="1207474" h="1392780" extrusionOk="0">
                  <a:moveTo>
                    <a:pt x="0" y="0"/>
                  </a:moveTo>
                  <a:lnTo>
                    <a:pt x="1207474" y="0"/>
                  </a:lnTo>
                  <a:lnTo>
                    <a:pt x="1207474" y="1392780"/>
                  </a:lnTo>
                  <a:lnTo>
                    <a:pt x="0" y="13927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3"/>
            <p:cNvSpPr/>
            <p:nvPr/>
          </p:nvSpPr>
          <p:spPr>
            <a:xfrm rot="2347825">
              <a:off x="2926045" y="9331060"/>
              <a:ext cx="701683" cy="809366"/>
            </a:xfrm>
            <a:custGeom>
              <a:avLst/>
              <a:gdLst/>
              <a:ahLst/>
              <a:cxnLst/>
              <a:rect l="l" t="t" r="r" b="b"/>
              <a:pathLst>
                <a:path w="701683" h="809366" extrusionOk="0">
                  <a:moveTo>
                    <a:pt x="0" y="0"/>
                  </a:moveTo>
                  <a:lnTo>
                    <a:pt x="701683" y="0"/>
                  </a:lnTo>
                  <a:lnTo>
                    <a:pt x="701683" y="809366"/>
                  </a:lnTo>
                  <a:lnTo>
                    <a:pt x="0" y="809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23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0" y="0"/>
            <a:ext cx="1148345" cy="10287000"/>
          </a:xfrm>
          <a:custGeom>
            <a:avLst/>
            <a:gdLst/>
            <a:ahLst/>
            <a:cxnLst/>
            <a:rect l="l" t="t" r="r" b="b"/>
            <a:pathLst>
              <a:path w="1148345" h="10287000" extrusionOk="0">
                <a:moveTo>
                  <a:pt x="0" y="0"/>
                </a:moveTo>
                <a:lnTo>
                  <a:pt x="1148345" y="0"/>
                </a:lnTo>
                <a:lnTo>
                  <a:pt x="1148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627563" r="-30207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3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3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3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3"/>
          <p:cNvSpPr txBox="1"/>
          <p:nvPr/>
        </p:nvSpPr>
        <p:spPr>
          <a:xfrm>
            <a:off x="1450285" y="1620325"/>
            <a:ext cx="14500571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dirty="0">
                <a:solidFill>
                  <a:srgbClr val="3B3486"/>
                </a:solidFill>
              </a:rPr>
              <a:t>1/ DATA PREPARATION AND PRECISION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8C905-2788-BBC8-2818-892A0D6CFBD2}"/>
              </a:ext>
            </a:extLst>
          </p:cNvPr>
          <p:cNvSpPr txBox="1"/>
          <p:nvPr/>
        </p:nvSpPr>
        <p:spPr>
          <a:xfrm>
            <a:off x="1742802" y="2602523"/>
            <a:ext cx="157152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Normalization process: </a:t>
            </a:r>
          </a:p>
          <a:p>
            <a:r>
              <a:rPr lang="en-US" sz="3200" dirty="0"/>
              <a:t>1/ Reduce redundancy: Column A has exactly the same value with Column B: </a:t>
            </a:r>
            <a:r>
              <a:rPr lang="en-US" sz="3200" dirty="0" err="1"/>
              <a:t>BillID</a:t>
            </a:r>
            <a:endParaRPr lang="en-US" sz="3200" dirty="0"/>
          </a:p>
          <a:p>
            <a:r>
              <a:rPr lang="en-US" sz="3200" dirty="0"/>
              <a:t>2/ Format “</a:t>
            </a:r>
            <a:r>
              <a:rPr lang="en-US" sz="3200" dirty="0" err="1"/>
              <a:t>TransactionDate</a:t>
            </a:r>
            <a:r>
              <a:rPr lang="en-US" sz="3200" dirty="0"/>
              <a:t>” data type to Date. </a:t>
            </a:r>
          </a:p>
          <a:p>
            <a:r>
              <a:rPr lang="en-US" sz="3200" dirty="0"/>
              <a:t>3/ Replace misspelled typo: “Ha0i” -&gt; “Hanoi”, and “Unk0w” -&gt; “Unknown”</a:t>
            </a:r>
          </a:p>
          <a:p>
            <a:r>
              <a:rPr lang="en-US" sz="3200" dirty="0"/>
              <a:t>New Data look like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0E6AA-AE27-3A0B-7361-6586BAFB6B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6891" y="5276431"/>
            <a:ext cx="14659134" cy="42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10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1648568" y="-1533293"/>
            <a:ext cx="20617067" cy="13347306"/>
            <a:chOff x="0" y="0"/>
            <a:chExt cx="27489423" cy="17796409"/>
          </a:xfrm>
        </p:grpSpPr>
        <p:sp>
          <p:nvSpPr>
            <p:cNvPr id="130" name="Google Shape;130;p3"/>
            <p:cNvSpPr/>
            <p:nvPr/>
          </p:nvSpPr>
          <p:spPr>
            <a:xfrm rot="856615">
              <a:off x="19735523" y="11993570"/>
              <a:ext cx="4609241" cy="5316600"/>
            </a:xfrm>
            <a:custGeom>
              <a:avLst/>
              <a:gdLst/>
              <a:ahLst/>
              <a:cxnLst/>
              <a:rect l="l" t="t" r="r" b="b"/>
              <a:pathLst>
                <a:path w="4609241" h="5316600" extrusionOk="0">
                  <a:moveTo>
                    <a:pt x="0" y="0"/>
                  </a:moveTo>
                  <a:lnTo>
                    <a:pt x="4609241" y="0"/>
                  </a:lnTo>
                  <a:lnTo>
                    <a:pt x="4609241" y="5316600"/>
                  </a:lnTo>
                  <a:lnTo>
                    <a:pt x="0" y="5316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3"/>
            <p:cNvSpPr/>
            <p:nvPr/>
          </p:nvSpPr>
          <p:spPr>
            <a:xfrm rot="856615">
              <a:off x="24562869" y="10823243"/>
              <a:ext cx="2145027" cy="2474215"/>
            </a:xfrm>
            <a:custGeom>
              <a:avLst/>
              <a:gdLst/>
              <a:ahLst/>
              <a:cxnLst/>
              <a:rect l="l" t="t" r="r" b="b"/>
              <a:pathLst>
                <a:path w="2145027" h="2474215" extrusionOk="0">
                  <a:moveTo>
                    <a:pt x="0" y="0"/>
                  </a:moveTo>
                  <a:lnTo>
                    <a:pt x="2145027" y="0"/>
                  </a:lnTo>
                  <a:lnTo>
                    <a:pt x="2145027" y="2474215"/>
                  </a:lnTo>
                  <a:lnTo>
                    <a:pt x="0" y="24742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/>
            <p:nvPr/>
          </p:nvSpPr>
          <p:spPr>
            <a:xfrm rot="856615">
              <a:off x="655170" y="3843405"/>
              <a:ext cx="5167573" cy="5960616"/>
            </a:xfrm>
            <a:custGeom>
              <a:avLst/>
              <a:gdLst/>
              <a:ahLst/>
              <a:cxnLst/>
              <a:rect l="l" t="t" r="r" b="b"/>
              <a:pathLst>
                <a:path w="5167573" h="5960616" extrusionOk="0">
                  <a:moveTo>
                    <a:pt x="0" y="0"/>
                  </a:moveTo>
                  <a:lnTo>
                    <a:pt x="5167573" y="0"/>
                  </a:lnTo>
                  <a:lnTo>
                    <a:pt x="5167573" y="5960615"/>
                  </a:lnTo>
                  <a:lnTo>
                    <a:pt x="0" y="59606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10408" y="12119848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7" y="0"/>
                  </a:lnTo>
                  <a:lnTo>
                    <a:pt x="4319907" y="4982863"/>
                  </a:lnTo>
                  <a:lnTo>
                    <a:pt x="0" y="4982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3"/>
            <p:cNvSpPr/>
            <p:nvPr/>
          </p:nvSpPr>
          <p:spPr>
            <a:xfrm rot="9801329">
              <a:off x="22546390" y="514291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8" y="0"/>
                  </a:lnTo>
                  <a:lnTo>
                    <a:pt x="4319908" y="4982864"/>
                  </a:lnTo>
                  <a:lnTo>
                    <a:pt x="0" y="4982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8381380">
              <a:off x="19541180" y="2377116"/>
              <a:ext cx="1533293" cy="1768600"/>
            </a:xfrm>
            <a:custGeom>
              <a:avLst/>
              <a:gdLst/>
              <a:ahLst/>
              <a:cxnLst/>
              <a:rect l="l" t="t" r="r" b="b"/>
              <a:pathLst>
                <a:path w="1533293" h="1768600" extrusionOk="0">
                  <a:moveTo>
                    <a:pt x="0" y="0"/>
                  </a:moveTo>
                  <a:lnTo>
                    <a:pt x="1533292" y="0"/>
                  </a:lnTo>
                  <a:lnTo>
                    <a:pt x="1533292" y="1768600"/>
                  </a:lnTo>
                  <a:lnTo>
                    <a:pt x="0" y="1768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Google Shape;136;p3"/>
            <p:cNvSpPr/>
            <p:nvPr/>
          </p:nvSpPr>
          <p:spPr>
            <a:xfrm rot="-1699247">
              <a:off x="22792444" y="11376151"/>
              <a:ext cx="1207474" cy="1392780"/>
            </a:xfrm>
            <a:custGeom>
              <a:avLst/>
              <a:gdLst/>
              <a:ahLst/>
              <a:cxnLst/>
              <a:rect l="l" t="t" r="r" b="b"/>
              <a:pathLst>
                <a:path w="1207474" h="1392780" extrusionOk="0">
                  <a:moveTo>
                    <a:pt x="0" y="0"/>
                  </a:moveTo>
                  <a:lnTo>
                    <a:pt x="1207474" y="0"/>
                  </a:lnTo>
                  <a:lnTo>
                    <a:pt x="1207474" y="1392780"/>
                  </a:lnTo>
                  <a:lnTo>
                    <a:pt x="0" y="13927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3"/>
            <p:cNvSpPr/>
            <p:nvPr/>
          </p:nvSpPr>
          <p:spPr>
            <a:xfrm rot="2347825">
              <a:off x="2926045" y="9331060"/>
              <a:ext cx="701683" cy="809366"/>
            </a:xfrm>
            <a:custGeom>
              <a:avLst/>
              <a:gdLst/>
              <a:ahLst/>
              <a:cxnLst/>
              <a:rect l="l" t="t" r="r" b="b"/>
              <a:pathLst>
                <a:path w="701683" h="809366" extrusionOk="0">
                  <a:moveTo>
                    <a:pt x="0" y="0"/>
                  </a:moveTo>
                  <a:lnTo>
                    <a:pt x="701683" y="0"/>
                  </a:lnTo>
                  <a:lnTo>
                    <a:pt x="701683" y="809366"/>
                  </a:lnTo>
                  <a:lnTo>
                    <a:pt x="0" y="809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23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0" y="0"/>
            <a:ext cx="1148345" cy="10287000"/>
          </a:xfrm>
          <a:custGeom>
            <a:avLst/>
            <a:gdLst/>
            <a:ahLst/>
            <a:cxnLst/>
            <a:rect l="l" t="t" r="r" b="b"/>
            <a:pathLst>
              <a:path w="1148345" h="10287000" extrusionOk="0">
                <a:moveTo>
                  <a:pt x="0" y="0"/>
                </a:moveTo>
                <a:lnTo>
                  <a:pt x="1148345" y="0"/>
                </a:lnTo>
                <a:lnTo>
                  <a:pt x="1148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627563" r="-30207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3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3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3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3"/>
          <p:cNvSpPr txBox="1"/>
          <p:nvPr/>
        </p:nvSpPr>
        <p:spPr>
          <a:xfrm>
            <a:off x="1450285" y="1620325"/>
            <a:ext cx="12757525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 dirty="0">
                <a:solidFill>
                  <a:srgbClr val="3B3486"/>
                </a:solidFill>
                <a:latin typeface="Arial"/>
                <a:ea typeface="Arial"/>
                <a:cs typeface="Arial"/>
                <a:sym typeface="Arial"/>
              </a:rPr>
              <a:t>2/ DATA ANALYSIS AND INSIGHTS</a:t>
            </a:r>
            <a:endParaRPr dirty="0"/>
          </a:p>
        </p:txBody>
      </p:sp>
      <p:pic>
        <p:nvPicPr>
          <p:cNvPr id="2" name="Picture 4" descr="Image result for customer 360 img">
            <a:extLst>
              <a:ext uri="{FF2B5EF4-FFF2-40B4-BE49-F238E27FC236}">
                <a16:creationId xmlns:a16="http://schemas.microsoft.com/office/drawing/2014/main" id="{D8BAC19D-5AAD-6DBF-0AA2-2A1CF6E9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9637" y="2535265"/>
            <a:ext cx="5724423" cy="548528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F43E3D-560A-FA1B-18CE-328A90A27AA7}"/>
              </a:ext>
            </a:extLst>
          </p:cNvPr>
          <p:cNvSpPr txBox="1"/>
          <p:nvPr/>
        </p:nvSpPr>
        <p:spPr>
          <a:xfrm>
            <a:off x="2047947" y="2746398"/>
            <a:ext cx="9025706" cy="3106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Customer 360: </a:t>
            </a:r>
          </a:p>
          <a:p>
            <a:pPr indent="-2286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3200" dirty="0"/>
              <a:t>Helps company understand customers portrait.</a:t>
            </a:r>
          </a:p>
          <a:p>
            <a:pPr indent="-22860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3200" dirty="0"/>
              <a:t>Dives deeply into data to enhance customer’s satisfaction.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0696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1648568" y="-1533293"/>
            <a:ext cx="20617067" cy="13347306"/>
            <a:chOff x="0" y="0"/>
            <a:chExt cx="27489423" cy="17796409"/>
          </a:xfrm>
        </p:grpSpPr>
        <p:sp>
          <p:nvSpPr>
            <p:cNvPr id="130" name="Google Shape;130;p3"/>
            <p:cNvSpPr/>
            <p:nvPr/>
          </p:nvSpPr>
          <p:spPr>
            <a:xfrm rot="856615">
              <a:off x="19735523" y="11993570"/>
              <a:ext cx="4609241" cy="5316600"/>
            </a:xfrm>
            <a:custGeom>
              <a:avLst/>
              <a:gdLst/>
              <a:ahLst/>
              <a:cxnLst/>
              <a:rect l="l" t="t" r="r" b="b"/>
              <a:pathLst>
                <a:path w="4609241" h="5316600" extrusionOk="0">
                  <a:moveTo>
                    <a:pt x="0" y="0"/>
                  </a:moveTo>
                  <a:lnTo>
                    <a:pt x="4609241" y="0"/>
                  </a:lnTo>
                  <a:lnTo>
                    <a:pt x="4609241" y="5316600"/>
                  </a:lnTo>
                  <a:lnTo>
                    <a:pt x="0" y="5316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3"/>
            <p:cNvSpPr/>
            <p:nvPr/>
          </p:nvSpPr>
          <p:spPr>
            <a:xfrm rot="856615">
              <a:off x="24562869" y="10823243"/>
              <a:ext cx="2145027" cy="2474215"/>
            </a:xfrm>
            <a:custGeom>
              <a:avLst/>
              <a:gdLst/>
              <a:ahLst/>
              <a:cxnLst/>
              <a:rect l="l" t="t" r="r" b="b"/>
              <a:pathLst>
                <a:path w="2145027" h="2474215" extrusionOk="0">
                  <a:moveTo>
                    <a:pt x="0" y="0"/>
                  </a:moveTo>
                  <a:lnTo>
                    <a:pt x="2145027" y="0"/>
                  </a:lnTo>
                  <a:lnTo>
                    <a:pt x="2145027" y="2474215"/>
                  </a:lnTo>
                  <a:lnTo>
                    <a:pt x="0" y="24742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/>
            <p:nvPr/>
          </p:nvSpPr>
          <p:spPr>
            <a:xfrm rot="856615">
              <a:off x="655170" y="3843405"/>
              <a:ext cx="5167573" cy="5960616"/>
            </a:xfrm>
            <a:custGeom>
              <a:avLst/>
              <a:gdLst/>
              <a:ahLst/>
              <a:cxnLst/>
              <a:rect l="l" t="t" r="r" b="b"/>
              <a:pathLst>
                <a:path w="5167573" h="5960616" extrusionOk="0">
                  <a:moveTo>
                    <a:pt x="0" y="0"/>
                  </a:moveTo>
                  <a:lnTo>
                    <a:pt x="5167573" y="0"/>
                  </a:lnTo>
                  <a:lnTo>
                    <a:pt x="5167573" y="5960615"/>
                  </a:lnTo>
                  <a:lnTo>
                    <a:pt x="0" y="59606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10408" y="12119848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7" y="0"/>
                  </a:lnTo>
                  <a:lnTo>
                    <a:pt x="4319907" y="4982863"/>
                  </a:lnTo>
                  <a:lnTo>
                    <a:pt x="0" y="4982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3"/>
            <p:cNvSpPr/>
            <p:nvPr/>
          </p:nvSpPr>
          <p:spPr>
            <a:xfrm rot="9801329">
              <a:off x="22546390" y="514291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8" y="0"/>
                  </a:lnTo>
                  <a:lnTo>
                    <a:pt x="4319908" y="4982864"/>
                  </a:lnTo>
                  <a:lnTo>
                    <a:pt x="0" y="4982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8381380">
              <a:off x="19541180" y="2377116"/>
              <a:ext cx="1533293" cy="1768600"/>
            </a:xfrm>
            <a:custGeom>
              <a:avLst/>
              <a:gdLst/>
              <a:ahLst/>
              <a:cxnLst/>
              <a:rect l="l" t="t" r="r" b="b"/>
              <a:pathLst>
                <a:path w="1533293" h="1768600" extrusionOk="0">
                  <a:moveTo>
                    <a:pt x="0" y="0"/>
                  </a:moveTo>
                  <a:lnTo>
                    <a:pt x="1533292" y="0"/>
                  </a:lnTo>
                  <a:lnTo>
                    <a:pt x="1533292" y="1768600"/>
                  </a:lnTo>
                  <a:lnTo>
                    <a:pt x="0" y="1768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Google Shape;136;p3"/>
            <p:cNvSpPr/>
            <p:nvPr/>
          </p:nvSpPr>
          <p:spPr>
            <a:xfrm rot="-1699247">
              <a:off x="22792444" y="11376151"/>
              <a:ext cx="1207474" cy="1392780"/>
            </a:xfrm>
            <a:custGeom>
              <a:avLst/>
              <a:gdLst/>
              <a:ahLst/>
              <a:cxnLst/>
              <a:rect l="l" t="t" r="r" b="b"/>
              <a:pathLst>
                <a:path w="1207474" h="1392780" extrusionOk="0">
                  <a:moveTo>
                    <a:pt x="0" y="0"/>
                  </a:moveTo>
                  <a:lnTo>
                    <a:pt x="1207474" y="0"/>
                  </a:lnTo>
                  <a:lnTo>
                    <a:pt x="1207474" y="1392780"/>
                  </a:lnTo>
                  <a:lnTo>
                    <a:pt x="0" y="13927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3"/>
            <p:cNvSpPr/>
            <p:nvPr/>
          </p:nvSpPr>
          <p:spPr>
            <a:xfrm rot="2347825">
              <a:off x="2926045" y="9331060"/>
              <a:ext cx="701683" cy="809366"/>
            </a:xfrm>
            <a:custGeom>
              <a:avLst/>
              <a:gdLst/>
              <a:ahLst/>
              <a:cxnLst/>
              <a:rect l="l" t="t" r="r" b="b"/>
              <a:pathLst>
                <a:path w="701683" h="809366" extrusionOk="0">
                  <a:moveTo>
                    <a:pt x="0" y="0"/>
                  </a:moveTo>
                  <a:lnTo>
                    <a:pt x="701683" y="0"/>
                  </a:lnTo>
                  <a:lnTo>
                    <a:pt x="701683" y="809366"/>
                  </a:lnTo>
                  <a:lnTo>
                    <a:pt x="0" y="809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23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0" y="0"/>
            <a:ext cx="1148345" cy="10287000"/>
          </a:xfrm>
          <a:custGeom>
            <a:avLst/>
            <a:gdLst/>
            <a:ahLst/>
            <a:cxnLst/>
            <a:rect l="l" t="t" r="r" b="b"/>
            <a:pathLst>
              <a:path w="1148345" h="10287000" extrusionOk="0">
                <a:moveTo>
                  <a:pt x="0" y="0"/>
                </a:moveTo>
                <a:lnTo>
                  <a:pt x="1148345" y="0"/>
                </a:lnTo>
                <a:lnTo>
                  <a:pt x="1148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627563" r="-30207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3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3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3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3"/>
          <p:cNvSpPr txBox="1"/>
          <p:nvPr/>
        </p:nvSpPr>
        <p:spPr>
          <a:xfrm>
            <a:off x="1450285" y="1620325"/>
            <a:ext cx="12757525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 dirty="0">
                <a:solidFill>
                  <a:srgbClr val="3B3486"/>
                </a:solidFill>
                <a:latin typeface="Arial"/>
                <a:ea typeface="Arial"/>
                <a:cs typeface="Arial"/>
                <a:sym typeface="Arial"/>
              </a:rPr>
              <a:t>RFM ANALYSIS</a:t>
            </a:r>
            <a:endParaRPr lang="en-US" sz="6000" dirty="0"/>
          </a:p>
        </p:txBody>
      </p:sp>
      <p:pic>
        <p:nvPicPr>
          <p:cNvPr id="2" name="Picture 2" descr="RFM in Business Strategy">
            <a:extLst>
              <a:ext uri="{FF2B5EF4-FFF2-40B4-BE49-F238E27FC236}">
                <a16:creationId xmlns:a16="http://schemas.microsoft.com/office/drawing/2014/main" id="{7D23E690-A49E-1439-8285-CB2287C79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13332" y="2518898"/>
            <a:ext cx="6136414" cy="542144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A04DEF-34F2-A2B1-DF72-E482CFBC6E2B}"/>
              </a:ext>
            </a:extLst>
          </p:cNvPr>
          <p:cNvSpPr txBox="1"/>
          <p:nvPr/>
        </p:nvSpPr>
        <p:spPr>
          <a:xfrm>
            <a:off x="1640329" y="2730408"/>
            <a:ext cx="98165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data from Customer 360, we can create a RFM Analysis based on 3 categories: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R: Recency – How long since last purchase was made. (</a:t>
            </a:r>
            <a:r>
              <a:rPr lang="en-US" sz="2800" b="1" dirty="0" err="1"/>
              <a:t>Datediff</a:t>
            </a:r>
            <a:r>
              <a:rPr lang="en-US" sz="2800" dirty="0"/>
              <a:t> </a:t>
            </a:r>
            <a:r>
              <a:rPr lang="en-US" sz="2800" b="1" dirty="0"/>
              <a:t>Last </a:t>
            </a:r>
            <a:r>
              <a:rPr lang="en-US" sz="2800" b="1" dirty="0" err="1"/>
              <a:t>TransactionDate</a:t>
            </a:r>
            <a:r>
              <a:rPr lang="en-US" sz="2800" b="1" dirty="0"/>
              <a:t> – Today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F: Frequency – How many purchases were made in total. (</a:t>
            </a:r>
            <a:r>
              <a:rPr lang="en-US" sz="2800" b="1" dirty="0"/>
              <a:t>Count Distinct </a:t>
            </a:r>
            <a:r>
              <a:rPr lang="en-US" sz="2800" b="1" dirty="0" err="1"/>
              <a:t>TransactionDate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M: Monetary – Total Amount of Money was spent in total. (</a:t>
            </a:r>
            <a:r>
              <a:rPr lang="en-US" sz="2800" b="1" dirty="0"/>
              <a:t>Sum </a:t>
            </a:r>
            <a:r>
              <a:rPr lang="en-US" sz="2800" b="1" dirty="0" err="1"/>
              <a:t>SalesAmount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672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1648568" y="-1533293"/>
            <a:ext cx="20617067" cy="13347306"/>
            <a:chOff x="0" y="0"/>
            <a:chExt cx="27489423" cy="17796409"/>
          </a:xfrm>
        </p:grpSpPr>
        <p:sp>
          <p:nvSpPr>
            <p:cNvPr id="130" name="Google Shape;130;p3"/>
            <p:cNvSpPr/>
            <p:nvPr/>
          </p:nvSpPr>
          <p:spPr>
            <a:xfrm rot="856615">
              <a:off x="19735523" y="11993570"/>
              <a:ext cx="4609241" cy="5316600"/>
            </a:xfrm>
            <a:custGeom>
              <a:avLst/>
              <a:gdLst/>
              <a:ahLst/>
              <a:cxnLst/>
              <a:rect l="l" t="t" r="r" b="b"/>
              <a:pathLst>
                <a:path w="4609241" h="5316600" extrusionOk="0">
                  <a:moveTo>
                    <a:pt x="0" y="0"/>
                  </a:moveTo>
                  <a:lnTo>
                    <a:pt x="4609241" y="0"/>
                  </a:lnTo>
                  <a:lnTo>
                    <a:pt x="4609241" y="5316600"/>
                  </a:lnTo>
                  <a:lnTo>
                    <a:pt x="0" y="5316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3"/>
            <p:cNvSpPr/>
            <p:nvPr/>
          </p:nvSpPr>
          <p:spPr>
            <a:xfrm rot="856615">
              <a:off x="24562869" y="10823243"/>
              <a:ext cx="2145027" cy="2474215"/>
            </a:xfrm>
            <a:custGeom>
              <a:avLst/>
              <a:gdLst/>
              <a:ahLst/>
              <a:cxnLst/>
              <a:rect l="l" t="t" r="r" b="b"/>
              <a:pathLst>
                <a:path w="2145027" h="2474215" extrusionOk="0">
                  <a:moveTo>
                    <a:pt x="0" y="0"/>
                  </a:moveTo>
                  <a:lnTo>
                    <a:pt x="2145027" y="0"/>
                  </a:lnTo>
                  <a:lnTo>
                    <a:pt x="2145027" y="2474215"/>
                  </a:lnTo>
                  <a:lnTo>
                    <a:pt x="0" y="24742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/>
            <p:nvPr/>
          </p:nvSpPr>
          <p:spPr>
            <a:xfrm rot="856615">
              <a:off x="655170" y="3843405"/>
              <a:ext cx="5167573" cy="5960616"/>
            </a:xfrm>
            <a:custGeom>
              <a:avLst/>
              <a:gdLst/>
              <a:ahLst/>
              <a:cxnLst/>
              <a:rect l="l" t="t" r="r" b="b"/>
              <a:pathLst>
                <a:path w="5167573" h="5960616" extrusionOk="0">
                  <a:moveTo>
                    <a:pt x="0" y="0"/>
                  </a:moveTo>
                  <a:lnTo>
                    <a:pt x="5167573" y="0"/>
                  </a:lnTo>
                  <a:lnTo>
                    <a:pt x="5167573" y="5960615"/>
                  </a:lnTo>
                  <a:lnTo>
                    <a:pt x="0" y="59606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10408" y="12119848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7" y="0"/>
                  </a:lnTo>
                  <a:lnTo>
                    <a:pt x="4319907" y="4982863"/>
                  </a:lnTo>
                  <a:lnTo>
                    <a:pt x="0" y="4982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3"/>
            <p:cNvSpPr/>
            <p:nvPr/>
          </p:nvSpPr>
          <p:spPr>
            <a:xfrm rot="9801329">
              <a:off x="22546390" y="514291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8" y="0"/>
                  </a:lnTo>
                  <a:lnTo>
                    <a:pt x="4319908" y="4982864"/>
                  </a:lnTo>
                  <a:lnTo>
                    <a:pt x="0" y="4982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8381380">
              <a:off x="19541180" y="2377116"/>
              <a:ext cx="1533293" cy="1768600"/>
            </a:xfrm>
            <a:custGeom>
              <a:avLst/>
              <a:gdLst/>
              <a:ahLst/>
              <a:cxnLst/>
              <a:rect l="l" t="t" r="r" b="b"/>
              <a:pathLst>
                <a:path w="1533293" h="1768600" extrusionOk="0">
                  <a:moveTo>
                    <a:pt x="0" y="0"/>
                  </a:moveTo>
                  <a:lnTo>
                    <a:pt x="1533292" y="0"/>
                  </a:lnTo>
                  <a:lnTo>
                    <a:pt x="1533292" y="1768600"/>
                  </a:lnTo>
                  <a:lnTo>
                    <a:pt x="0" y="1768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Google Shape;136;p3"/>
            <p:cNvSpPr/>
            <p:nvPr/>
          </p:nvSpPr>
          <p:spPr>
            <a:xfrm rot="-1699247">
              <a:off x="22792444" y="11376151"/>
              <a:ext cx="1207474" cy="1392780"/>
            </a:xfrm>
            <a:custGeom>
              <a:avLst/>
              <a:gdLst/>
              <a:ahLst/>
              <a:cxnLst/>
              <a:rect l="l" t="t" r="r" b="b"/>
              <a:pathLst>
                <a:path w="1207474" h="1392780" extrusionOk="0">
                  <a:moveTo>
                    <a:pt x="0" y="0"/>
                  </a:moveTo>
                  <a:lnTo>
                    <a:pt x="1207474" y="0"/>
                  </a:lnTo>
                  <a:lnTo>
                    <a:pt x="1207474" y="1392780"/>
                  </a:lnTo>
                  <a:lnTo>
                    <a:pt x="0" y="13927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3"/>
            <p:cNvSpPr/>
            <p:nvPr/>
          </p:nvSpPr>
          <p:spPr>
            <a:xfrm rot="2347825">
              <a:off x="2926045" y="9331060"/>
              <a:ext cx="701683" cy="809366"/>
            </a:xfrm>
            <a:custGeom>
              <a:avLst/>
              <a:gdLst/>
              <a:ahLst/>
              <a:cxnLst/>
              <a:rect l="l" t="t" r="r" b="b"/>
              <a:pathLst>
                <a:path w="701683" h="809366" extrusionOk="0">
                  <a:moveTo>
                    <a:pt x="0" y="0"/>
                  </a:moveTo>
                  <a:lnTo>
                    <a:pt x="701683" y="0"/>
                  </a:lnTo>
                  <a:lnTo>
                    <a:pt x="701683" y="809366"/>
                  </a:lnTo>
                  <a:lnTo>
                    <a:pt x="0" y="809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23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0" y="0"/>
            <a:ext cx="1148345" cy="10287000"/>
          </a:xfrm>
          <a:custGeom>
            <a:avLst/>
            <a:gdLst/>
            <a:ahLst/>
            <a:cxnLst/>
            <a:rect l="l" t="t" r="r" b="b"/>
            <a:pathLst>
              <a:path w="1148345" h="10287000" extrusionOk="0">
                <a:moveTo>
                  <a:pt x="0" y="0"/>
                </a:moveTo>
                <a:lnTo>
                  <a:pt x="1148345" y="0"/>
                </a:lnTo>
                <a:lnTo>
                  <a:pt x="1148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627563" r="-30207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3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3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3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3"/>
          <p:cNvSpPr txBox="1"/>
          <p:nvPr/>
        </p:nvSpPr>
        <p:spPr>
          <a:xfrm>
            <a:off x="1450285" y="1620325"/>
            <a:ext cx="12757525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 dirty="0">
                <a:solidFill>
                  <a:srgbClr val="3B3486"/>
                </a:solidFill>
                <a:latin typeface="Arial"/>
                <a:ea typeface="Arial"/>
                <a:cs typeface="Arial"/>
                <a:sym typeface="Arial"/>
              </a:rPr>
              <a:t>RFM CALCULATION</a:t>
            </a:r>
            <a:endParaRPr dirty="0"/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DDEC1272-3049-13FE-1304-A99131B943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3583934"/>
              </p:ext>
            </p:extLst>
          </p:nvPr>
        </p:nvGraphicFramePr>
        <p:xfrm>
          <a:off x="1971719" y="2629097"/>
          <a:ext cx="15447930" cy="3293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4655">
                  <a:extLst>
                    <a:ext uri="{9D8B030D-6E8A-4147-A177-3AD203B41FA5}">
                      <a16:colId xmlns:a16="http://schemas.microsoft.com/office/drawing/2014/main" val="3217272502"/>
                    </a:ext>
                  </a:extLst>
                </a:gridCol>
                <a:gridCol w="2574655">
                  <a:extLst>
                    <a:ext uri="{9D8B030D-6E8A-4147-A177-3AD203B41FA5}">
                      <a16:colId xmlns:a16="http://schemas.microsoft.com/office/drawing/2014/main" val="59554922"/>
                    </a:ext>
                  </a:extLst>
                </a:gridCol>
                <a:gridCol w="2574655">
                  <a:extLst>
                    <a:ext uri="{9D8B030D-6E8A-4147-A177-3AD203B41FA5}">
                      <a16:colId xmlns:a16="http://schemas.microsoft.com/office/drawing/2014/main" val="3276167962"/>
                    </a:ext>
                  </a:extLst>
                </a:gridCol>
                <a:gridCol w="2574655">
                  <a:extLst>
                    <a:ext uri="{9D8B030D-6E8A-4147-A177-3AD203B41FA5}">
                      <a16:colId xmlns:a16="http://schemas.microsoft.com/office/drawing/2014/main" val="992418596"/>
                    </a:ext>
                  </a:extLst>
                </a:gridCol>
                <a:gridCol w="2574655">
                  <a:extLst>
                    <a:ext uri="{9D8B030D-6E8A-4147-A177-3AD203B41FA5}">
                      <a16:colId xmlns:a16="http://schemas.microsoft.com/office/drawing/2014/main" val="2061414747"/>
                    </a:ext>
                  </a:extLst>
                </a:gridCol>
                <a:gridCol w="2574655">
                  <a:extLst>
                    <a:ext uri="{9D8B030D-6E8A-4147-A177-3AD203B41FA5}">
                      <a16:colId xmlns:a16="http://schemas.microsoft.com/office/drawing/2014/main" val="3695830158"/>
                    </a:ext>
                  </a:extLst>
                </a:gridCol>
              </a:tblGrid>
              <a:tr h="5943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</a:t>
                      </a:r>
                    </a:p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</a:t>
                      </a:r>
                    </a:p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</a:t>
                      </a:r>
                    </a:p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75%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</a:t>
                      </a:r>
                    </a:p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786010"/>
                  </a:ext>
                </a:extLst>
              </a:tr>
              <a:tr h="8998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Recency</a:t>
                      </a:r>
                    </a:p>
                    <a:p>
                      <a:pPr algn="ctr"/>
                      <a:r>
                        <a:rPr lang="en-US" dirty="0"/>
                        <a:t>(Days since last purchase)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686338"/>
                  </a:ext>
                </a:extLst>
              </a:tr>
              <a:tr h="8998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</a:t>
                      </a:r>
                    </a:p>
                    <a:p>
                      <a:pPr algn="ctr"/>
                      <a:r>
                        <a:rPr lang="en-US" dirty="0"/>
                        <a:t>(How many purchases)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986224"/>
                  </a:ext>
                </a:extLst>
              </a:tr>
              <a:tr h="8998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Monetary</a:t>
                      </a:r>
                    </a:p>
                    <a:p>
                      <a:pPr algn="ctr"/>
                      <a:r>
                        <a:rPr lang="en-US" dirty="0"/>
                        <a:t>(VND)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7,148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201,287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311,815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567,476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133,774,476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60742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12087AF-D067-342D-98F7-166FBF5F17AA}"/>
              </a:ext>
            </a:extLst>
          </p:cNvPr>
          <p:cNvSpPr txBox="1"/>
          <p:nvPr/>
        </p:nvSpPr>
        <p:spPr>
          <a:xfrm>
            <a:off x="1312844" y="6228577"/>
            <a:ext cx="89297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Using statistical mathematics, we calculate Min, 25%, Median, 75%, and MAX of R,F and M.</a:t>
            </a:r>
          </a:p>
          <a:p>
            <a:r>
              <a:rPr lang="en-US" sz="2400" dirty="0"/>
              <a:t>- Score from 1-4 ( Worst to best)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sz="2400" dirty="0"/>
              <a:t>1 – Min to 25%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sz="2400" dirty="0"/>
              <a:t>2 – 25% to Median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sz="2400" dirty="0"/>
              <a:t>3 – Median to 75%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sz="2400" dirty="0"/>
              <a:t>4 – 75% to Max</a:t>
            </a:r>
          </a:p>
          <a:p>
            <a:r>
              <a:rPr lang="en-US" sz="2400" dirty="0"/>
              <a:t>- Combine R,F,M to get RFM Score. Ex: RFM = 444, RFM = 323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60000-5AFF-F948-C2A5-CDFCCC1C14F7}"/>
              </a:ext>
            </a:extLst>
          </p:cNvPr>
          <p:cNvSpPr txBox="1"/>
          <p:nvPr/>
        </p:nvSpPr>
        <p:spPr>
          <a:xfrm>
            <a:off x="10446401" y="6228577"/>
            <a:ext cx="70191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</a:t>
            </a:r>
          </a:p>
          <a:p>
            <a:r>
              <a:rPr lang="en-US" sz="2400" dirty="0"/>
              <a:t>Customer A last purchased a Pizza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 year ago (365 days R =4),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bought 10 times (F =4),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total Sales: 1,000,000 VND (M=4)</a:t>
            </a:r>
          </a:p>
          <a:p>
            <a:r>
              <a:rPr lang="en-US" sz="2400" b="1" dirty="0"/>
              <a:t>=&gt; RFM = 444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8873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-1648568" y="-1533293"/>
            <a:ext cx="20617067" cy="13347306"/>
            <a:chOff x="0" y="0"/>
            <a:chExt cx="27489423" cy="17796409"/>
          </a:xfrm>
        </p:grpSpPr>
        <p:sp>
          <p:nvSpPr>
            <p:cNvPr id="130" name="Google Shape;130;p3"/>
            <p:cNvSpPr/>
            <p:nvPr/>
          </p:nvSpPr>
          <p:spPr>
            <a:xfrm rot="856615">
              <a:off x="19735523" y="11993570"/>
              <a:ext cx="4609241" cy="5316600"/>
            </a:xfrm>
            <a:custGeom>
              <a:avLst/>
              <a:gdLst/>
              <a:ahLst/>
              <a:cxnLst/>
              <a:rect l="l" t="t" r="r" b="b"/>
              <a:pathLst>
                <a:path w="4609241" h="5316600" extrusionOk="0">
                  <a:moveTo>
                    <a:pt x="0" y="0"/>
                  </a:moveTo>
                  <a:lnTo>
                    <a:pt x="4609241" y="0"/>
                  </a:lnTo>
                  <a:lnTo>
                    <a:pt x="4609241" y="5316600"/>
                  </a:lnTo>
                  <a:lnTo>
                    <a:pt x="0" y="5316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Google Shape;131;p3"/>
            <p:cNvSpPr/>
            <p:nvPr/>
          </p:nvSpPr>
          <p:spPr>
            <a:xfrm rot="856615">
              <a:off x="24562869" y="10823243"/>
              <a:ext cx="2145027" cy="2474215"/>
            </a:xfrm>
            <a:custGeom>
              <a:avLst/>
              <a:gdLst/>
              <a:ahLst/>
              <a:cxnLst/>
              <a:rect l="l" t="t" r="r" b="b"/>
              <a:pathLst>
                <a:path w="2145027" h="2474215" extrusionOk="0">
                  <a:moveTo>
                    <a:pt x="0" y="0"/>
                  </a:moveTo>
                  <a:lnTo>
                    <a:pt x="2145027" y="0"/>
                  </a:lnTo>
                  <a:lnTo>
                    <a:pt x="2145027" y="2474215"/>
                  </a:lnTo>
                  <a:lnTo>
                    <a:pt x="0" y="24742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/>
            <p:nvPr/>
          </p:nvSpPr>
          <p:spPr>
            <a:xfrm rot="856615">
              <a:off x="655170" y="3843405"/>
              <a:ext cx="5167573" cy="5960616"/>
            </a:xfrm>
            <a:custGeom>
              <a:avLst/>
              <a:gdLst/>
              <a:ahLst/>
              <a:cxnLst/>
              <a:rect l="l" t="t" r="r" b="b"/>
              <a:pathLst>
                <a:path w="5167573" h="5960616" extrusionOk="0">
                  <a:moveTo>
                    <a:pt x="0" y="0"/>
                  </a:moveTo>
                  <a:lnTo>
                    <a:pt x="5167573" y="0"/>
                  </a:lnTo>
                  <a:lnTo>
                    <a:pt x="5167573" y="5960615"/>
                  </a:lnTo>
                  <a:lnTo>
                    <a:pt x="0" y="59606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10408" y="12119848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7" y="0"/>
                  </a:lnTo>
                  <a:lnTo>
                    <a:pt x="4319907" y="4982863"/>
                  </a:lnTo>
                  <a:lnTo>
                    <a:pt x="0" y="498286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3"/>
            <p:cNvSpPr/>
            <p:nvPr/>
          </p:nvSpPr>
          <p:spPr>
            <a:xfrm rot="9801329">
              <a:off x="22546390" y="514291"/>
              <a:ext cx="4319907" cy="4982863"/>
            </a:xfrm>
            <a:custGeom>
              <a:avLst/>
              <a:gdLst/>
              <a:ahLst/>
              <a:cxnLst/>
              <a:rect l="l" t="t" r="r" b="b"/>
              <a:pathLst>
                <a:path w="4319907" h="4982863" extrusionOk="0">
                  <a:moveTo>
                    <a:pt x="0" y="0"/>
                  </a:moveTo>
                  <a:lnTo>
                    <a:pt x="4319908" y="0"/>
                  </a:lnTo>
                  <a:lnTo>
                    <a:pt x="4319908" y="4982864"/>
                  </a:lnTo>
                  <a:lnTo>
                    <a:pt x="0" y="4982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8381380">
              <a:off x="19541180" y="2377116"/>
              <a:ext cx="1533293" cy="1768600"/>
            </a:xfrm>
            <a:custGeom>
              <a:avLst/>
              <a:gdLst/>
              <a:ahLst/>
              <a:cxnLst/>
              <a:rect l="l" t="t" r="r" b="b"/>
              <a:pathLst>
                <a:path w="1533293" h="1768600" extrusionOk="0">
                  <a:moveTo>
                    <a:pt x="0" y="0"/>
                  </a:moveTo>
                  <a:lnTo>
                    <a:pt x="1533292" y="0"/>
                  </a:lnTo>
                  <a:lnTo>
                    <a:pt x="1533292" y="1768600"/>
                  </a:lnTo>
                  <a:lnTo>
                    <a:pt x="0" y="1768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62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Google Shape;136;p3"/>
            <p:cNvSpPr/>
            <p:nvPr/>
          </p:nvSpPr>
          <p:spPr>
            <a:xfrm rot="-1699247">
              <a:off x="22792444" y="11376151"/>
              <a:ext cx="1207474" cy="1392780"/>
            </a:xfrm>
            <a:custGeom>
              <a:avLst/>
              <a:gdLst/>
              <a:ahLst/>
              <a:cxnLst/>
              <a:rect l="l" t="t" r="r" b="b"/>
              <a:pathLst>
                <a:path w="1207474" h="1392780" extrusionOk="0">
                  <a:moveTo>
                    <a:pt x="0" y="0"/>
                  </a:moveTo>
                  <a:lnTo>
                    <a:pt x="1207474" y="0"/>
                  </a:lnTo>
                  <a:lnTo>
                    <a:pt x="1207474" y="1392780"/>
                  </a:lnTo>
                  <a:lnTo>
                    <a:pt x="0" y="13927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755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3"/>
            <p:cNvSpPr/>
            <p:nvPr/>
          </p:nvSpPr>
          <p:spPr>
            <a:xfrm rot="2347825">
              <a:off x="2926045" y="9331060"/>
              <a:ext cx="701683" cy="809366"/>
            </a:xfrm>
            <a:custGeom>
              <a:avLst/>
              <a:gdLst/>
              <a:ahLst/>
              <a:cxnLst/>
              <a:rect l="l" t="t" r="r" b="b"/>
              <a:pathLst>
                <a:path w="701683" h="809366" extrusionOk="0">
                  <a:moveTo>
                    <a:pt x="0" y="0"/>
                  </a:moveTo>
                  <a:lnTo>
                    <a:pt x="701683" y="0"/>
                  </a:lnTo>
                  <a:lnTo>
                    <a:pt x="701683" y="809366"/>
                  </a:lnTo>
                  <a:lnTo>
                    <a:pt x="0" y="80936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1234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2358042" y="470751"/>
            <a:ext cx="1386447" cy="774677"/>
          </a:xfrm>
          <a:custGeom>
            <a:avLst/>
            <a:gdLst/>
            <a:ahLst/>
            <a:cxnLst/>
            <a:rect l="l" t="t" r="r" b="b"/>
            <a:pathLst>
              <a:path w="1386447" h="774677" extrusionOk="0">
                <a:moveTo>
                  <a:pt x="0" y="0"/>
                </a:moveTo>
                <a:lnTo>
                  <a:pt x="1386447" y="0"/>
                </a:lnTo>
                <a:lnTo>
                  <a:pt x="1386447" y="774678"/>
                </a:lnTo>
                <a:lnTo>
                  <a:pt x="0" y="77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0" y="0"/>
            <a:ext cx="1148345" cy="10287000"/>
          </a:xfrm>
          <a:custGeom>
            <a:avLst/>
            <a:gdLst/>
            <a:ahLst/>
            <a:cxnLst/>
            <a:rect l="l" t="t" r="r" b="b"/>
            <a:pathLst>
              <a:path w="1148345" h="10287000" extrusionOk="0">
                <a:moveTo>
                  <a:pt x="0" y="0"/>
                </a:moveTo>
                <a:lnTo>
                  <a:pt x="1148345" y="0"/>
                </a:lnTo>
                <a:lnTo>
                  <a:pt x="11483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627563" r="-30207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13524876" y="342358"/>
            <a:ext cx="862223" cy="786779"/>
          </a:xfrm>
          <a:custGeom>
            <a:avLst/>
            <a:gdLst/>
            <a:ahLst/>
            <a:cxnLst/>
            <a:rect l="l" t="t" r="r" b="b"/>
            <a:pathLst>
              <a:path w="862223" h="786779" extrusionOk="0">
                <a:moveTo>
                  <a:pt x="0" y="0"/>
                </a:moveTo>
                <a:lnTo>
                  <a:pt x="862224" y="0"/>
                </a:lnTo>
                <a:lnTo>
                  <a:pt x="862224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14781144" y="342358"/>
            <a:ext cx="836337" cy="786779"/>
          </a:xfrm>
          <a:custGeom>
            <a:avLst/>
            <a:gdLst/>
            <a:ahLst/>
            <a:cxnLst/>
            <a:rect l="l" t="t" r="r" b="b"/>
            <a:pathLst>
              <a:path w="836337" h="786779" extrusionOk="0">
                <a:moveTo>
                  <a:pt x="0" y="0"/>
                </a:moveTo>
                <a:lnTo>
                  <a:pt x="836337" y="0"/>
                </a:lnTo>
                <a:lnTo>
                  <a:pt x="836337" y="786779"/>
                </a:lnTo>
                <a:lnTo>
                  <a:pt x="0" y="78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3"/>
          <p:cNvSpPr/>
          <p:nvPr/>
        </p:nvSpPr>
        <p:spPr>
          <a:xfrm>
            <a:off x="11456901" y="282697"/>
            <a:ext cx="1731496" cy="829098"/>
          </a:xfrm>
          <a:custGeom>
            <a:avLst/>
            <a:gdLst/>
            <a:ahLst/>
            <a:cxnLst/>
            <a:rect l="l" t="t" r="r" b="b"/>
            <a:pathLst>
              <a:path w="1731496" h="829098" extrusionOk="0">
                <a:moveTo>
                  <a:pt x="0" y="0"/>
                </a:moveTo>
                <a:lnTo>
                  <a:pt x="1731496" y="0"/>
                </a:lnTo>
                <a:lnTo>
                  <a:pt x="1731496" y="829098"/>
                </a:lnTo>
                <a:lnTo>
                  <a:pt x="0" y="829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3"/>
          <p:cNvSpPr/>
          <p:nvPr/>
        </p:nvSpPr>
        <p:spPr>
          <a:xfrm>
            <a:off x="15950856" y="104511"/>
            <a:ext cx="1308444" cy="1185470"/>
          </a:xfrm>
          <a:custGeom>
            <a:avLst/>
            <a:gdLst/>
            <a:ahLst/>
            <a:cxnLst/>
            <a:rect l="l" t="t" r="r" b="b"/>
            <a:pathLst>
              <a:path w="1308444" h="1185470" extrusionOk="0">
                <a:moveTo>
                  <a:pt x="0" y="0"/>
                </a:moveTo>
                <a:lnTo>
                  <a:pt x="1308444" y="0"/>
                </a:lnTo>
                <a:lnTo>
                  <a:pt x="1308444" y="1185470"/>
                </a:lnTo>
                <a:lnTo>
                  <a:pt x="0" y="118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3"/>
          <p:cNvSpPr/>
          <p:nvPr/>
        </p:nvSpPr>
        <p:spPr>
          <a:xfrm>
            <a:off x="1400686" y="411048"/>
            <a:ext cx="721949" cy="878933"/>
          </a:xfrm>
          <a:custGeom>
            <a:avLst/>
            <a:gdLst/>
            <a:ahLst/>
            <a:cxnLst/>
            <a:rect l="l" t="t" r="r" b="b"/>
            <a:pathLst>
              <a:path w="721949" h="878933" extrusionOk="0">
                <a:moveTo>
                  <a:pt x="0" y="0"/>
                </a:moveTo>
                <a:lnTo>
                  <a:pt x="721949" y="0"/>
                </a:lnTo>
                <a:lnTo>
                  <a:pt x="721949" y="878933"/>
                </a:lnTo>
                <a:lnTo>
                  <a:pt x="0" y="878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l="-354272" r="-68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3"/>
          <p:cNvSpPr txBox="1"/>
          <p:nvPr/>
        </p:nvSpPr>
        <p:spPr>
          <a:xfrm>
            <a:off x="1450285" y="1620325"/>
            <a:ext cx="12757525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 dirty="0">
                <a:solidFill>
                  <a:srgbClr val="3B3486"/>
                </a:solidFill>
                <a:latin typeface="Arial"/>
                <a:ea typeface="Arial"/>
                <a:cs typeface="Arial"/>
                <a:sym typeface="Arial"/>
              </a:rPr>
              <a:t>RFM SEGMENTATION</a:t>
            </a:r>
            <a:endParaRPr dirty="0"/>
          </a:p>
        </p:txBody>
      </p:sp>
      <p:pic>
        <p:nvPicPr>
          <p:cNvPr id="2" name="Picture 4" descr="The RFM model for proven segmentation | HMS Commerce">
            <a:extLst>
              <a:ext uri="{FF2B5EF4-FFF2-40B4-BE49-F238E27FC236}">
                <a16:creationId xmlns:a16="http://schemas.microsoft.com/office/drawing/2014/main" id="{1CC21358-978E-1351-435F-B86B68C08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1986" y="1289982"/>
            <a:ext cx="8678397" cy="8788154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6105CA-33D2-1ED1-E409-EF7B6B2491FD}"/>
              </a:ext>
            </a:extLst>
          </p:cNvPr>
          <p:cNvSpPr txBox="1"/>
          <p:nvPr/>
        </p:nvSpPr>
        <p:spPr>
          <a:xfrm>
            <a:off x="1446779" y="2367588"/>
            <a:ext cx="8091925" cy="104003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</a:pPr>
            <a:r>
              <a:rPr lang="en-US" sz="2000" dirty="0"/>
              <a:t>Based on RFM Score, categorize customers into different segmentations to provide appropriate services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0B3D3E0-DB5F-E530-8DD9-0709B1601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357086"/>
              </p:ext>
            </p:extLst>
          </p:nvPr>
        </p:nvGraphicFramePr>
        <p:xfrm>
          <a:off x="1495344" y="3261856"/>
          <a:ext cx="7936642" cy="6428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321">
                  <a:extLst>
                    <a:ext uri="{9D8B030D-6E8A-4147-A177-3AD203B41FA5}">
                      <a16:colId xmlns:a16="http://schemas.microsoft.com/office/drawing/2014/main" val="818694338"/>
                    </a:ext>
                  </a:extLst>
                </a:gridCol>
                <a:gridCol w="3968321">
                  <a:extLst>
                    <a:ext uri="{9D8B030D-6E8A-4147-A177-3AD203B41FA5}">
                      <a16:colId xmlns:a16="http://schemas.microsoft.com/office/drawing/2014/main" val="1101638489"/>
                    </a:ext>
                  </a:extLst>
                </a:gridCol>
              </a:tblGrid>
              <a:tr h="71423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RFM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4468"/>
                  </a:ext>
                </a:extLst>
              </a:tr>
              <a:tr h="714239">
                <a:tc>
                  <a:txBody>
                    <a:bodyPr/>
                    <a:lstStyle/>
                    <a:p>
                      <a:r>
                        <a:rPr lang="en-US" sz="2800" dirty="0"/>
                        <a:t>Champion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246622"/>
                  </a:ext>
                </a:extLst>
              </a:tr>
              <a:tr h="714239">
                <a:tc>
                  <a:txBody>
                    <a:bodyPr/>
                    <a:lstStyle/>
                    <a:p>
                      <a:r>
                        <a:rPr lang="en-US" sz="2800" dirty="0"/>
                        <a:t>Loyal 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344;244;343;443;234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80339"/>
                  </a:ext>
                </a:extLst>
              </a:tr>
              <a:tr h="714239">
                <a:tc>
                  <a:txBody>
                    <a:bodyPr/>
                    <a:lstStyle/>
                    <a:p>
                      <a:r>
                        <a:rPr lang="en-US" sz="2800" dirty="0"/>
                        <a:t>Promising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412;413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988526"/>
                  </a:ext>
                </a:extLst>
              </a:tr>
              <a:tr h="714239">
                <a:tc>
                  <a:txBody>
                    <a:bodyPr/>
                    <a:lstStyle/>
                    <a:p>
                      <a:r>
                        <a:rPr lang="en-US" sz="2800" dirty="0"/>
                        <a:t>New 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37905"/>
                  </a:ext>
                </a:extLst>
              </a:tr>
              <a:tr h="714239">
                <a:tc>
                  <a:txBody>
                    <a:bodyPr/>
                    <a:lstStyle/>
                    <a:p>
                      <a:r>
                        <a:rPr lang="en-US" sz="2800" dirty="0"/>
                        <a:t>Shouldn’t Lose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311;321;322;312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159059"/>
                  </a:ext>
                </a:extLst>
              </a:tr>
              <a:tr h="714239">
                <a:tc>
                  <a:txBody>
                    <a:bodyPr/>
                    <a:lstStyle/>
                    <a:p>
                      <a:r>
                        <a:rPr lang="en-US" sz="2800" dirty="0"/>
                        <a:t>Need Attention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232;323;233;231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555881"/>
                  </a:ext>
                </a:extLst>
              </a:tr>
              <a:tr h="714239">
                <a:tc>
                  <a:txBody>
                    <a:bodyPr/>
                    <a:lstStyle/>
                    <a:p>
                      <a:r>
                        <a:rPr lang="en-US" sz="2800" dirty="0"/>
                        <a:t>Sleepers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122;121;123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26522"/>
                  </a:ext>
                </a:extLst>
              </a:tr>
              <a:tr h="714239">
                <a:tc>
                  <a:txBody>
                    <a:bodyPr/>
                    <a:lstStyle/>
                    <a:p>
                      <a:r>
                        <a:rPr lang="en-US" sz="2800" dirty="0"/>
                        <a:t>Lost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111;112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433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110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2098</Words>
  <Application>Microsoft Office PowerPoint</Application>
  <PresentationFormat>Custom</PresentationFormat>
  <Paragraphs>272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Wingdings</vt:lpstr>
      <vt:lpstr>Calibri</vt:lpstr>
      <vt:lpstr>Lexend Deca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Duy Truong</cp:lastModifiedBy>
  <cp:revision>7</cp:revision>
  <dcterms:created xsi:type="dcterms:W3CDTF">2006-08-16T00:00:00Z</dcterms:created>
  <dcterms:modified xsi:type="dcterms:W3CDTF">2023-12-18T00:19:18Z</dcterms:modified>
</cp:coreProperties>
</file>